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39" autoAdjust="0"/>
    <p:restoredTop sz="94660"/>
  </p:normalViewPr>
  <p:slideViewPr>
    <p:cSldViewPr snapToGrid="0">
      <p:cViewPr>
        <p:scale>
          <a:sx n="107" d="100"/>
          <a:sy n="107" d="100"/>
        </p:scale>
        <p:origin x="-102" y="-2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8686697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57b2397ca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57b2397ca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ctrTitle"/>
          </p:nvPr>
        </p:nvSpPr>
        <p:spPr>
          <a:xfrm>
            <a:off x="1540476" y="1213528"/>
            <a:ext cx="9144000" cy="884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n-US" sz="4000" dirty="0"/>
              <a:t>Basic Level - Exercise 3</a:t>
            </a:r>
            <a:r>
              <a:rPr lang="cs-CZ" sz="4000" dirty="0"/>
              <a:t> – </a:t>
            </a:r>
            <a:r>
              <a:rPr lang="cs-CZ" sz="4000" dirty="0" err="1"/>
              <a:t>Who</a:t>
            </a:r>
            <a:r>
              <a:rPr lang="cs-CZ" sz="4000" dirty="0"/>
              <a:t> are </a:t>
            </a:r>
            <a:r>
              <a:rPr lang="cs-CZ" sz="4000" dirty="0" err="1"/>
              <a:t>they</a:t>
            </a:r>
            <a:r>
              <a:rPr lang="cs-CZ" sz="4000" dirty="0"/>
              <a:t>?</a:t>
            </a:r>
            <a:endParaRPr sz="4000" dirty="0"/>
          </a:p>
        </p:txBody>
      </p:sp>
      <p:sp>
        <p:nvSpPr>
          <p:cNvPr id="85" name="Google Shape;85;p13"/>
          <p:cNvSpPr txBox="1">
            <a:spLocks noGrp="1"/>
          </p:cNvSpPr>
          <p:nvPr>
            <p:ph type="subTitle" idx="1"/>
          </p:nvPr>
        </p:nvSpPr>
        <p:spPr>
          <a:xfrm>
            <a:off x="1039492" y="2203554"/>
            <a:ext cx="10113000" cy="4392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860"/>
              <a:buNone/>
            </a:pPr>
            <a:r>
              <a:rPr lang="en-US" sz="2200" dirty="0">
                <a:solidFill>
                  <a:srgbClr val="000000"/>
                </a:solidFill>
              </a:rPr>
              <a:t>Write on a white sheet of paper in a vertical row the numbers from: </a:t>
            </a:r>
            <a:endParaRPr sz="2200" dirty="0">
              <a:solidFill>
                <a:srgbClr val="000000"/>
              </a:solidFill>
            </a:endParaRPr>
          </a:p>
          <a:p>
            <a:pPr marL="0" lvl="0" indent="0" algn="ctr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1860"/>
              <a:buNone/>
            </a:pPr>
            <a:r>
              <a:rPr lang="en-US" sz="2200" dirty="0">
                <a:solidFill>
                  <a:srgbClr val="000000"/>
                </a:solidFill>
              </a:rPr>
              <a:t>from 1</a:t>
            </a:r>
            <a:endParaRPr sz="2200" dirty="0">
              <a:solidFill>
                <a:srgbClr val="000000"/>
              </a:solidFill>
            </a:endParaRPr>
          </a:p>
          <a:p>
            <a:pPr marL="0" lvl="0" indent="0" algn="ctr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1860"/>
              <a:buNone/>
            </a:pPr>
            <a:r>
              <a:rPr lang="en-US" sz="2200" dirty="0">
                <a:solidFill>
                  <a:srgbClr val="000000"/>
                </a:solidFill>
              </a:rPr>
              <a:t>2</a:t>
            </a:r>
            <a:endParaRPr sz="2200" dirty="0">
              <a:solidFill>
                <a:srgbClr val="000000"/>
              </a:solidFill>
            </a:endParaRPr>
          </a:p>
          <a:p>
            <a:pPr marL="0" lvl="0" indent="0" algn="ctr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1860"/>
              <a:buNone/>
            </a:pPr>
            <a:r>
              <a:rPr lang="en-US" sz="2200" dirty="0">
                <a:solidFill>
                  <a:srgbClr val="000000"/>
                </a:solidFill>
              </a:rPr>
              <a:t>.</a:t>
            </a:r>
            <a:endParaRPr sz="2200" dirty="0">
              <a:solidFill>
                <a:srgbClr val="000000"/>
              </a:solidFill>
            </a:endParaRPr>
          </a:p>
          <a:p>
            <a:pPr marL="0" lvl="0" indent="0" algn="ctr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1860"/>
              <a:buNone/>
            </a:pPr>
            <a:r>
              <a:rPr lang="en-US" sz="2200" dirty="0">
                <a:solidFill>
                  <a:srgbClr val="000000"/>
                </a:solidFill>
              </a:rPr>
              <a:t>.</a:t>
            </a:r>
            <a:endParaRPr sz="2200" dirty="0">
              <a:solidFill>
                <a:srgbClr val="000000"/>
              </a:solidFill>
            </a:endParaRPr>
          </a:p>
          <a:p>
            <a:pPr marL="0" lvl="0" indent="0" algn="ctr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1860"/>
              <a:buNone/>
            </a:pPr>
            <a:r>
              <a:rPr lang="en-US" sz="2200" dirty="0">
                <a:solidFill>
                  <a:srgbClr val="000000"/>
                </a:solidFill>
              </a:rPr>
              <a:t>to 7</a:t>
            </a:r>
            <a:endParaRPr sz="2200" dirty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1860"/>
              <a:buNone/>
            </a:pPr>
            <a:r>
              <a:rPr lang="en-US" sz="2200" dirty="0">
                <a:solidFill>
                  <a:srgbClr val="000000"/>
                </a:solidFill>
              </a:rPr>
              <a:t>I´m going to show you six photos now.</a:t>
            </a:r>
            <a:endParaRPr sz="2200" dirty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1860"/>
              <a:buNone/>
            </a:pPr>
            <a:r>
              <a:rPr lang="en-US" sz="2200" dirty="0">
                <a:solidFill>
                  <a:srgbClr val="000000"/>
                </a:solidFill>
              </a:rPr>
              <a:t>Your task will be, in about one minute, to write your associations related to each picture. </a:t>
            </a:r>
            <a:endParaRPr sz="2200" dirty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1860"/>
              <a:buNone/>
            </a:pPr>
            <a:r>
              <a:rPr lang="en-US" sz="2200" dirty="0">
                <a:solidFill>
                  <a:srgbClr val="000000"/>
                </a:solidFill>
              </a:rPr>
              <a:t>Photo № 1 corresponds to № 1 in your sheet. </a:t>
            </a:r>
            <a:endParaRPr sz="2200" dirty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1860"/>
              <a:buNone/>
            </a:pPr>
            <a:r>
              <a:rPr lang="en-US" sz="2200" dirty="0">
                <a:solidFill>
                  <a:srgbClr val="000000"/>
                </a:solidFill>
              </a:rPr>
              <a:t>Next to the corresponding number, write down the first impression you get when looking at the picture!</a:t>
            </a:r>
            <a:endParaRPr sz="2200" dirty="0">
              <a:solidFill>
                <a:srgbClr val="000000"/>
              </a:solidFill>
            </a:endParaRPr>
          </a:p>
        </p:txBody>
      </p:sp>
      <p:pic>
        <p:nvPicPr>
          <p:cNvPr id="20482" name="Picture 2" descr="https://eacea.ec.europa.eu/sites/eacea-site/files/logosbeneficaireserasmusright_en.jpg"/>
          <p:cNvPicPr>
            <a:picLocks noChangeAspect="1" noChangeArrowheads="1"/>
          </p:cNvPicPr>
          <p:nvPr/>
        </p:nvPicPr>
        <p:blipFill>
          <a:blip r:embed="rId3"/>
          <a:srcRect r="24474" b="187"/>
          <a:stretch>
            <a:fillRect/>
          </a:stretch>
        </p:blipFill>
        <p:spPr bwMode="auto">
          <a:xfrm>
            <a:off x="3318237" y="0"/>
            <a:ext cx="5018456" cy="135946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>
            <a:spLocks noGrp="1"/>
          </p:cNvSpPr>
          <p:nvPr>
            <p:ph type="title"/>
          </p:nvPr>
        </p:nvSpPr>
        <p:spPr>
          <a:xfrm>
            <a:off x="1001973" y="40606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Photo № 1</a:t>
            </a:r>
            <a:endParaRPr/>
          </a:p>
        </p:txBody>
      </p:sp>
      <p:pic>
        <p:nvPicPr>
          <p:cNvPr id="91" name="Google Shape;91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98203" y="1504310"/>
            <a:ext cx="4126887" cy="438912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xmlns="" id="{15BE19D6-1950-4515-934A-7BDA84C0B992}"/>
              </a:ext>
            </a:extLst>
          </p:cNvPr>
          <p:cNvSpPr txBox="1"/>
          <p:nvPr/>
        </p:nvSpPr>
        <p:spPr>
          <a:xfrm>
            <a:off x="88777" y="6445188"/>
            <a:ext cx="1210322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50" dirty="0" err="1"/>
              <a:t>Source:https</a:t>
            </a:r>
            <a:r>
              <a:rPr lang="cs-CZ" sz="1050" dirty="0"/>
              <a:t>://www.google.com/url?sa=i&amp;rct=j&amp;q=&amp;esrc=s&amp;source=images&amp;cd=&amp;ved=2ahUKEwiLw5mew_jlAhUCaFAKHax7D4MQjRx6BAgBEAQ&amp;url=https%3A%2F%2Fkadinvest.org%2Fopalsingleevent-speaker%2Faliko-dangote%2F&amp;psig=AOvVaw3PYLWVd4s7F6TEw9HQQ2hl&amp;ust=1574330140091973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Photo № 2</a:t>
            </a:r>
            <a:endParaRPr/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xmlns="" id="{945E6DF9-84AF-4FA3-8528-512B0E89F31A}"/>
              </a:ext>
            </a:extLst>
          </p:cNvPr>
          <p:cNvSpPr txBox="1"/>
          <p:nvPr/>
        </p:nvSpPr>
        <p:spPr>
          <a:xfrm>
            <a:off x="79899" y="6480699"/>
            <a:ext cx="1202924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50" dirty="0"/>
              <a:t>Source: https://www.reflex.cz/clanek/zpravy/80885/dansko-posila-lidi-do-vezeni-za-zebrani-na-ulicich-staci-si-rict-o-drobaky-proc-to-nejde-u-nas.html?fb_comment_id=1418006664954988_1423494637739524</a:t>
            </a:r>
          </a:p>
          <a:p>
            <a:endParaRPr lang="cs-CZ" dirty="0"/>
          </a:p>
        </p:txBody>
      </p:sp>
      <p:pic>
        <p:nvPicPr>
          <p:cNvPr id="5" name="Picture 2" descr="https://img.cncenter.cz/img/3/full/3573205-img-zebrak-v0.jpg?v=0">
            <a:extLst>
              <a:ext uri="{FF2B5EF4-FFF2-40B4-BE49-F238E27FC236}">
                <a16:creationId xmlns:a16="http://schemas.microsoft.com/office/drawing/2014/main" xmlns="" id="{92356587-64E2-4205-A685-9CC824E474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20434" y="1402467"/>
            <a:ext cx="6197205" cy="43237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Photo №3</a:t>
            </a:r>
            <a:endParaRPr/>
          </a:p>
        </p:txBody>
      </p:sp>
      <p:pic>
        <p:nvPicPr>
          <p:cNvPr id="103" name="Google Shape;103;p16" descr="Stereotypes_Sadiq Khan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35731" y="642877"/>
            <a:ext cx="5394960" cy="539496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xmlns="" id="{8182B92A-A0E3-43B6-B6CE-5F337011A990}"/>
              </a:ext>
            </a:extLst>
          </p:cNvPr>
          <p:cNvSpPr txBox="1"/>
          <p:nvPr/>
        </p:nvSpPr>
        <p:spPr>
          <a:xfrm>
            <a:off x="133165" y="6471821"/>
            <a:ext cx="11913833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50" dirty="0"/>
              <a:t>Source: https://www.transport-network.co.uk/Sadiq-Khan-considers-single-unified-road-charging-scheme-for-London/14197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Photo №4</a:t>
            </a:r>
            <a:endParaRPr/>
          </a:p>
        </p:txBody>
      </p:sp>
      <p:pic>
        <p:nvPicPr>
          <p:cNvPr id="4" name="Google Shape;109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56028" y="2340763"/>
            <a:ext cx="5120640" cy="339789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xmlns="" id="{CE9ABF8D-1E7F-4114-9F0B-6EE95A5BE682}"/>
              </a:ext>
            </a:extLst>
          </p:cNvPr>
          <p:cNvSpPr txBox="1"/>
          <p:nvPr/>
        </p:nvSpPr>
        <p:spPr>
          <a:xfrm>
            <a:off x="88777" y="6507332"/>
            <a:ext cx="1202924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50" dirty="0" err="1"/>
              <a:t>Source:https</a:t>
            </a:r>
            <a:r>
              <a:rPr lang="cs-CZ" sz="1050" dirty="0"/>
              <a:t>://www.google.com/url?sa=i&amp;rct=j&amp;q=&amp;esrc=s&amp;source=images&amp;cd=&amp;ved=2ahUKEwjSrvqzxfjlAhXEYlAKHZD_CMIQjB16BAgBEAM&amp;url=https%3A%2F%2Fwww.reflex.cz%2Fclanek%2Fcausy%2F73261%2Fzdrave-agresivni-donald-trump-jak-se-nemilosrdny-manazer-stal-prezidentem-usa.html&amp;psig=AOvVaw0xpL5miwT2K1430gR2kIvc&amp;ust=1574330797653424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Photo №5</a:t>
            </a:r>
            <a:endParaRPr/>
          </a:p>
        </p:txBody>
      </p:sp>
      <p:pic>
        <p:nvPicPr>
          <p:cNvPr id="4" name="Google Shape;115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98486" y="1983019"/>
            <a:ext cx="6075389" cy="402336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xmlns="" id="{ACF12E32-509C-43FA-9FE7-AA24E8A79A81}"/>
              </a:ext>
            </a:extLst>
          </p:cNvPr>
          <p:cNvSpPr txBox="1"/>
          <p:nvPr/>
        </p:nvSpPr>
        <p:spPr>
          <a:xfrm>
            <a:off x="79899" y="6418555"/>
            <a:ext cx="12046998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50" dirty="0"/>
              <a:t>Source: https://universaljournalreview.wordpress.com/2015/08/05/tamara-samsonova-68-year-old-suspected-russian-serial-killer-dubbed-granny-ripper-now-suspected-of-eating-victims/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/>
          <p:cNvSpPr txBox="1">
            <a:spLocks noGrp="1"/>
          </p:cNvSpPr>
          <p:nvPr>
            <p:ph type="title"/>
          </p:nvPr>
        </p:nvSpPr>
        <p:spPr>
          <a:xfrm>
            <a:off x="827926" y="19046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Photo №6</a:t>
            </a:r>
            <a:endParaRPr/>
          </a:p>
        </p:txBody>
      </p:sp>
      <p:pic>
        <p:nvPicPr>
          <p:cNvPr id="121" name="Google Shape;121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45235" y="1752293"/>
            <a:ext cx="5899724" cy="3924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xmlns="" id="{D9899A43-0341-4462-9928-B61FD8E909FE}"/>
              </a:ext>
            </a:extLst>
          </p:cNvPr>
          <p:cNvSpPr txBox="1"/>
          <p:nvPr/>
        </p:nvSpPr>
        <p:spPr>
          <a:xfrm>
            <a:off x="88777" y="6542843"/>
            <a:ext cx="12103223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50" dirty="0"/>
              <a:t>Source: https://www.giornalettismo.com/la-nuova-vita-lesbo-di-rosalinda-celentano/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Questions for discussion:</a:t>
            </a:r>
            <a:endParaRPr/>
          </a:p>
        </p:txBody>
      </p:sp>
      <p:sp>
        <p:nvSpPr>
          <p:cNvPr id="127" name="Google Shape;127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41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</a:pPr>
            <a:r>
              <a:rPr lang="en-US" sz="3000"/>
              <a:t>What associations or reactions were evoked by these pictures?</a:t>
            </a:r>
            <a:endParaRPr sz="3000"/>
          </a:p>
          <a:p>
            <a:pPr marL="228600" lvl="0" indent="-2413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</a:pPr>
            <a:r>
              <a:rPr lang="en-US" sz="3000"/>
              <a:t>What has impressed you most in these images?</a:t>
            </a:r>
            <a:endParaRPr sz="3000"/>
          </a:p>
          <a:p>
            <a:pPr marL="228600" lvl="0" indent="-2413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</a:pPr>
            <a:r>
              <a:rPr lang="en-US" sz="3000"/>
              <a:t>Are there any similarities or differences in these pictures?</a:t>
            </a:r>
            <a:endParaRPr sz="3000"/>
          </a:p>
          <a:p>
            <a:pPr marL="228600" lvl="0" indent="-2413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</a:pPr>
            <a:r>
              <a:rPr lang="en-US" sz="3000"/>
              <a:t>Are there any prejudices (stereotypes) among the things you have written and which ones? Can you share them?</a:t>
            </a:r>
            <a:endParaRPr sz="3000"/>
          </a:p>
          <a:p>
            <a:pPr marL="228600" lvl="0" indent="-2413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</a:pPr>
            <a:r>
              <a:rPr lang="en-US" sz="3000"/>
              <a:t>Did any prejudices (stereotypes) affect your judgement?</a:t>
            </a:r>
            <a:endParaRPr sz="300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The identity of the people in the pictures</a:t>
            </a:r>
            <a:endParaRPr/>
          </a:p>
        </p:txBody>
      </p:sp>
      <p:sp>
        <p:nvSpPr>
          <p:cNvPr id="133" name="Google Shape;133;p21"/>
          <p:cNvSpPr txBox="1">
            <a:spLocks noGrp="1"/>
          </p:cNvSpPr>
          <p:nvPr>
            <p:ph type="body" idx="1"/>
          </p:nvPr>
        </p:nvSpPr>
        <p:spPr>
          <a:xfrm>
            <a:off x="838200" y="1690688"/>
            <a:ext cx="10515600" cy="4607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14350" lvl="0" indent="-51435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80"/>
              <a:buAutoNum type="arabicPeriod"/>
            </a:pPr>
            <a:r>
              <a:rPr lang="en-US" sz="2380" i="1"/>
              <a:t>Aliko Dangote</a:t>
            </a:r>
            <a:r>
              <a:rPr lang="en-US" sz="2380"/>
              <a:t> (Nigerian, the richest black man in the world)</a:t>
            </a:r>
            <a:endParaRPr/>
          </a:p>
          <a:p>
            <a:pPr marL="514350" lvl="0" indent="-51435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380"/>
              <a:buAutoNum type="arabicPeriod"/>
            </a:pPr>
            <a:r>
              <a:rPr lang="en-US" sz="2380" i="1"/>
              <a:t>Beggar</a:t>
            </a:r>
            <a:endParaRPr i="1"/>
          </a:p>
          <a:p>
            <a:pPr marL="514350" lvl="0" indent="-51435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380"/>
              <a:buAutoNum type="arabicPeriod"/>
            </a:pPr>
            <a:r>
              <a:rPr lang="en-US" sz="2380" i="1"/>
              <a:t>Sadiq Khan</a:t>
            </a:r>
            <a:r>
              <a:rPr lang="en-US" sz="2380"/>
              <a:t> (Mayor of London, a Pakistani by origin, the first Muslim mayor of a European capital) </a:t>
            </a:r>
            <a:endParaRPr sz="2380"/>
          </a:p>
          <a:p>
            <a:pPr marL="514350" lvl="0" indent="-51435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380"/>
              <a:buAutoNum type="arabicPeriod"/>
            </a:pPr>
            <a:r>
              <a:rPr lang="en-US" sz="2380" i="1"/>
              <a:t>Donald Trump</a:t>
            </a:r>
            <a:r>
              <a:rPr lang="en-US" sz="2380"/>
              <a:t> (US President of the Republican Party; nominated for the Nobel Peace Prize in 2016 by an anonymous sender for "his vigorous struggle for peace by strengthening the ideology used as a weapon to deter radical Islam, the “Islamic State”, and “Communist China“)</a:t>
            </a:r>
            <a:endParaRPr/>
          </a:p>
          <a:p>
            <a:pPr marL="514350" lvl="0" indent="-51435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380"/>
              <a:buAutoNum type="arabicPeriod"/>
            </a:pPr>
            <a:r>
              <a:rPr lang="en-US" sz="2380"/>
              <a:t> </a:t>
            </a:r>
            <a:r>
              <a:rPr lang="en-US" sz="2380" i="1"/>
              <a:t>Tamara Samsonova</a:t>
            </a:r>
            <a:r>
              <a:rPr lang="en-US" sz="2380"/>
              <a:t> (Russian, a serial killer)</a:t>
            </a:r>
            <a:endParaRPr/>
          </a:p>
          <a:p>
            <a:pPr marL="514350" lvl="0" indent="-51435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380"/>
              <a:buAutoNum type="arabicPeriod"/>
            </a:pPr>
            <a:r>
              <a:rPr lang="en-US" sz="2380" i="1"/>
              <a:t>Adriano Celentano's daughter</a:t>
            </a:r>
            <a:r>
              <a:rPr lang="en-US" sz="2380"/>
              <a:t> (Rosalinda is a lesbian)</a:t>
            </a:r>
            <a:endParaRPr/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380"/>
              <a:buNone/>
            </a:pPr>
            <a:endParaRPr sz="2380"/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380"/>
              <a:buNone/>
            </a:pPr>
            <a:r>
              <a:rPr lang="en-US" sz="2380"/>
              <a:t/>
            </a:r>
            <a:br>
              <a:rPr lang="en-US" sz="2380"/>
            </a:br>
            <a:endParaRPr sz="238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2"/>
          <p:cNvSpPr txBox="1">
            <a:spLocks noGrp="1"/>
          </p:cNvSpPr>
          <p:nvPr>
            <p:ph type="body" idx="1"/>
          </p:nvPr>
        </p:nvSpPr>
        <p:spPr>
          <a:xfrm>
            <a:off x="838200" y="18822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This project has been funded with support from the European Commission. This publication [communication] reflects the views only of the author, and the Commission cannot be held responsible for any use which may be made of the information contained therein.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" name="Picture 2" descr="https://eacea.ec.europa.eu/sites/eacea-site/files/logosbeneficaireserasmusright_en.jpg"/>
          <p:cNvPicPr>
            <a:picLocks noChangeAspect="1" noChangeArrowheads="1"/>
          </p:cNvPicPr>
          <p:nvPr/>
        </p:nvPicPr>
        <p:blipFill>
          <a:blip r:embed="rId3"/>
          <a:srcRect r="24474" b="187"/>
          <a:stretch>
            <a:fillRect/>
          </a:stretch>
        </p:blipFill>
        <p:spPr bwMode="auto">
          <a:xfrm>
            <a:off x="658164" y="568038"/>
            <a:ext cx="5555529" cy="1504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368</Words>
  <Application>Microsoft Office PowerPoint</Application>
  <PresentationFormat>Vlastní</PresentationFormat>
  <Paragraphs>39</Paragraphs>
  <Slides>10</Slides>
  <Notes>10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1" baseType="lpstr">
      <vt:lpstr>Office Theme</vt:lpstr>
      <vt:lpstr>Basic Level - Exercise 3 – Who are they?</vt:lpstr>
      <vt:lpstr>Photo № 1</vt:lpstr>
      <vt:lpstr>Photo № 2</vt:lpstr>
      <vt:lpstr>Photo №3</vt:lpstr>
      <vt:lpstr>Photo №4</vt:lpstr>
      <vt:lpstr>Photo №5</vt:lpstr>
      <vt:lpstr>Photo №6</vt:lpstr>
      <vt:lpstr>Questions for discussion:</vt:lpstr>
      <vt:lpstr>The identity of the people in the pictures</vt:lpstr>
      <vt:lpstr>Prezentace aplikace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Basic Level - Exercise 3</dc:title>
  <dc:creator>Hana Vývodová</dc:creator>
  <cp:lastModifiedBy>Dita</cp:lastModifiedBy>
  <cp:revision>5</cp:revision>
  <dcterms:modified xsi:type="dcterms:W3CDTF">2019-12-05T06:25:01Z</dcterms:modified>
</cp:coreProperties>
</file>