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15"/>
  </p:notesMasterIdLst>
  <p:sldIdLst>
    <p:sldId id="256" r:id="rId2"/>
    <p:sldId id="266" r:id="rId3"/>
    <p:sldId id="257" r:id="rId4"/>
    <p:sldId id="258" r:id="rId5"/>
    <p:sldId id="259" r:id="rId6"/>
    <p:sldId id="260" r:id="rId7"/>
    <p:sldId id="261" r:id="rId8"/>
    <p:sldId id="262" r:id="rId9"/>
    <p:sldId id="263" r:id="rId10"/>
    <p:sldId id="264" r:id="rId11"/>
    <p:sldId id="267" r:id="rId12"/>
    <p:sldId id="268" r:id="rId13"/>
    <p:sldId id="269" r:id="rId14"/>
  </p:sldIdLst>
  <p:sldSz cx="12192000" cy="6858000"/>
  <p:notesSz cx="6797675" cy="9928225"/>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106" d="100"/>
          <a:sy n="106" d="100"/>
        </p:scale>
        <p:origin x="-108" y="-108"/>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92075" y="744538"/>
            <a:ext cx="6615113"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79768" y="4715907"/>
            <a:ext cx="5438140" cy="4467701"/>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2399215732"/>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79768" y="4715907"/>
            <a:ext cx="5438140" cy="446770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79768" y="4715907"/>
            <a:ext cx="5438140" cy="446770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3:notes"/>
          <p:cNvSpPr txBox="1">
            <a:spLocks noGrp="1"/>
          </p:cNvSpPr>
          <p:nvPr>
            <p:ph type="body" idx="1"/>
          </p:nvPr>
        </p:nvSpPr>
        <p:spPr>
          <a:xfrm>
            <a:off x="679768" y="4715907"/>
            <a:ext cx="5438140" cy="446770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4" name="Google Shape;94;p3: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4:notes"/>
          <p:cNvSpPr txBox="1">
            <a:spLocks noGrp="1"/>
          </p:cNvSpPr>
          <p:nvPr>
            <p:ph type="body" idx="1"/>
          </p:nvPr>
        </p:nvSpPr>
        <p:spPr>
          <a:xfrm>
            <a:off x="679768" y="4715907"/>
            <a:ext cx="5438140" cy="446770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4: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5:notes"/>
          <p:cNvSpPr txBox="1">
            <a:spLocks noGrp="1"/>
          </p:cNvSpPr>
          <p:nvPr>
            <p:ph type="body" idx="1"/>
          </p:nvPr>
        </p:nvSpPr>
        <p:spPr>
          <a:xfrm>
            <a:off x="679768" y="4715907"/>
            <a:ext cx="5438140" cy="446770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6" name="Google Shape;106;p5: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6:notes"/>
          <p:cNvSpPr txBox="1">
            <a:spLocks noGrp="1"/>
          </p:cNvSpPr>
          <p:nvPr>
            <p:ph type="body" idx="1"/>
          </p:nvPr>
        </p:nvSpPr>
        <p:spPr>
          <a:xfrm>
            <a:off x="679768" y="4715907"/>
            <a:ext cx="5438140" cy="446770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2" name="Google Shape;112;p6: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p7:notes"/>
          <p:cNvSpPr txBox="1">
            <a:spLocks noGrp="1"/>
          </p:cNvSpPr>
          <p:nvPr>
            <p:ph type="body" idx="1"/>
          </p:nvPr>
        </p:nvSpPr>
        <p:spPr>
          <a:xfrm>
            <a:off x="679768" y="4715907"/>
            <a:ext cx="5438140" cy="446770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8" name="Google Shape;118;p7: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p8:notes"/>
          <p:cNvSpPr txBox="1">
            <a:spLocks noGrp="1"/>
          </p:cNvSpPr>
          <p:nvPr>
            <p:ph type="body" idx="1"/>
          </p:nvPr>
        </p:nvSpPr>
        <p:spPr>
          <a:xfrm>
            <a:off x="679768" y="4715907"/>
            <a:ext cx="5438140" cy="446770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4" name="Google Shape;124;p8: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p9:notes"/>
          <p:cNvSpPr txBox="1">
            <a:spLocks noGrp="1"/>
          </p:cNvSpPr>
          <p:nvPr>
            <p:ph type="body" idx="1"/>
          </p:nvPr>
        </p:nvSpPr>
        <p:spPr>
          <a:xfrm>
            <a:off x="679768" y="4715907"/>
            <a:ext cx="5438140" cy="446770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0" name="Google Shape;130;p9: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4" name="Google Shape;94;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9" name="Google Shape;19;p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20" name="Google Shape;20;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2" name="Google Shape;22;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pic>
        <p:nvPicPr>
          <p:cNvPr id="7" name="Picture 6"/>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6104890"/>
            <a:ext cx="2636520" cy="753110"/>
          </a:xfrm>
          <a:prstGeom prst="rect">
            <a:avLst/>
          </a:prstGeom>
          <a:noFill/>
          <a:ln>
            <a:noFill/>
          </a:ln>
        </p:spPr>
      </p:pic>
      <p:pic>
        <p:nvPicPr>
          <p:cNvPr id="8" name="Picture 7" descr="https://lh6.googleusercontent.com/H9wRFNYw94UvD6VFcPbG5ClR4TTjrWmtwlF8-3WsckH8tXOYLAvJTs1tm0z4R3N4abNNr3EeScgCRpkxDrccTbE9PxTumyze84Seqam_el-WmYqZoRM0WeZr8b94ICVxLHFCiW0K"/>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0601325" y="5867400"/>
            <a:ext cx="1504950" cy="990600"/>
          </a:xfrm>
          <a:prstGeom prst="rect">
            <a:avLst/>
          </a:prstGeom>
          <a:noFill/>
          <a:ln>
            <a:noFill/>
          </a:ln>
        </p:spPr>
      </p:pic>
      <p:sp>
        <p:nvSpPr>
          <p:cNvPr id="2" name="Rectangle 1"/>
          <p:cNvSpPr/>
          <p:nvPr userDrawn="1"/>
        </p:nvSpPr>
        <p:spPr>
          <a:xfrm>
            <a:off x="2636520" y="6334780"/>
            <a:ext cx="8428645" cy="523220"/>
          </a:xfrm>
          <a:prstGeom prst="rect">
            <a:avLst/>
          </a:prstGeom>
        </p:spPr>
        <p:txBody>
          <a:bodyPr wrap="square">
            <a:spAutoFit/>
          </a:bodyPr>
          <a:lstStyle/>
          <a:p>
            <a:r>
              <a:rPr lang="en-US" sz="1400" dirty="0"/>
              <a:t>Project: 2017-1-CZ-01-KA204-035456</a:t>
            </a:r>
            <a:r>
              <a:rPr lang="bg-BG" sz="1400" dirty="0"/>
              <a:t> </a:t>
            </a:r>
          </a:p>
          <a:p>
            <a:r>
              <a:rPr lang="en-US" sz="1400" dirty="0"/>
              <a:t>GENDER EDUCATION ADVANCING COMPETENCES</a:t>
            </a:r>
            <a:r>
              <a:rPr lang="bg-BG" sz="1400" dirty="0"/>
              <a:t> </a:t>
            </a:r>
            <a:r>
              <a:rPr lang="en-US" sz="1400" dirty="0"/>
              <a:t>IN CONTEXT OF CHANGING EUROPE</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sp>
        <p:nvSpPr>
          <p:cNvPr id="24" name="Google Shape;24;p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Google Shape;30;p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Google Shape;37;p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6"/>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5" name="Google Shape;85;p13"/>
          <p:cNvSpPr txBox="1">
            <a:spLocks noGrp="1"/>
          </p:cNvSpPr>
          <p:nvPr>
            <p:ph type="subTitle" idx="1"/>
          </p:nvPr>
        </p:nvSpPr>
        <p:spPr>
          <a:xfrm>
            <a:off x="1170038" y="1464528"/>
            <a:ext cx="9982453" cy="4021871"/>
          </a:xfrm>
          <a:prstGeom prst="rect">
            <a:avLst/>
          </a:prstGeom>
          <a:noFill/>
          <a:ln>
            <a:noFill/>
          </a:ln>
        </p:spPr>
        <p:txBody>
          <a:bodyPr spcFirstLastPara="1" wrap="square" lIns="91425" tIns="45700" rIns="91425" bIns="45700" anchor="t" anchorCtr="0">
            <a:noAutofit/>
          </a:bodyPr>
          <a:lstStyle/>
          <a:p>
            <a:r>
              <a:rPr lang="en-US" sz="2000" dirty="0"/>
              <a:t>Project: </a:t>
            </a:r>
            <a:r>
              <a:rPr lang="en-GB" sz="2000" dirty="0"/>
              <a:t>2017-1-CZ01-KA204-035456</a:t>
            </a:r>
            <a:endParaRPr lang="en-US" sz="2000" dirty="0"/>
          </a:p>
          <a:p>
            <a:r>
              <a:rPr lang="en-US" sz="2000" dirty="0"/>
              <a:t>Gender </a:t>
            </a:r>
            <a:r>
              <a:rPr lang="en-GB" sz="2000" dirty="0"/>
              <a:t>Education Advancing Competences in Context of Changing Europe</a:t>
            </a:r>
            <a:endParaRPr lang="en-US" sz="2000" dirty="0"/>
          </a:p>
          <a:p>
            <a:endParaRPr lang="bg-BG" b="1" dirty="0"/>
          </a:p>
          <a:p>
            <a:r>
              <a:rPr lang="bg-BG" b="1" dirty="0"/>
              <a:t>Комбинирано обучение за равенство между половете на работното място</a:t>
            </a:r>
            <a:endParaRPr lang="en-US" dirty="0"/>
          </a:p>
          <a:p>
            <a:r>
              <a:rPr lang="bg-BG" dirty="0"/>
              <a:t>	</a:t>
            </a:r>
            <a:r>
              <a:rPr lang="bg-BG" sz="2000" dirty="0"/>
              <a:t> 28.08.2019г, София, България</a:t>
            </a:r>
            <a:endParaRPr lang="en-US" sz="2000" dirty="0"/>
          </a:p>
          <a:p>
            <a:endParaRPr lang="en-US" dirty="0"/>
          </a:p>
          <a:p>
            <a:r>
              <a:rPr lang="bg-BG" dirty="0"/>
              <a:t>организирано от „Тугедър“ ЕООД </a:t>
            </a:r>
            <a:endParaRPr lang="en-US" dirty="0"/>
          </a:p>
          <a:p>
            <a:endParaRPr lang="bg-BG" dirty="0"/>
          </a:p>
          <a:p>
            <a:r>
              <a:rPr lang="bg-BG" dirty="0"/>
              <a:t> </a:t>
            </a:r>
            <a:endParaRPr lang="en-US" dirty="0"/>
          </a:p>
        </p:txBody>
      </p:sp>
      <p:pic>
        <p:nvPicPr>
          <p:cNvPr id="6" name="Picture 5" descr="https://moodle.kpms.cz/pluginfile.php/104/mod_label/intro/logo%20Erasmus.jpg"/>
          <p:cNvPicPr/>
          <p:nvPr/>
        </p:nvPicPr>
        <p:blipFill>
          <a:blip r:embed="rId3">
            <a:extLst>
              <a:ext uri="{28A0092B-C50C-407E-A947-70E740481C1C}">
                <a14:useLocalDpi xmlns:a14="http://schemas.microsoft.com/office/drawing/2010/main" val="0"/>
              </a:ext>
            </a:extLst>
          </a:blip>
          <a:srcRect/>
          <a:stretch>
            <a:fillRect/>
          </a:stretch>
        </p:blipFill>
        <p:spPr bwMode="auto">
          <a:xfrm>
            <a:off x="257019" y="397842"/>
            <a:ext cx="2870200" cy="823595"/>
          </a:xfrm>
          <a:prstGeom prst="rect">
            <a:avLst/>
          </a:prstGeom>
          <a:noFill/>
          <a:ln>
            <a:noFill/>
          </a:ln>
        </p:spPr>
      </p:pic>
      <p:pic>
        <p:nvPicPr>
          <p:cNvPr id="7" name="Picture 6" descr="https://lh5.googleusercontent.com/kOtchESoAcq63yeHnPzoguQKBX2p3qFqFOu4dMfIuYAYKDprRATcTev8762j3ji2LFF1tV-ECD7bPNLpbUbCaxt2L5_LekHZt-L24Zqfdyy5c22xifp0AUTl9A2Z2RIlGyb9gSwY"/>
          <p:cNvPicPr/>
          <p:nvPr/>
        </p:nvPicPr>
        <p:blipFill>
          <a:blip r:embed="rId4">
            <a:extLst>
              <a:ext uri="{28A0092B-C50C-407E-A947-70E740481C1C}">
                <a14:useLocalDpi xmlns:a14="http://schemas.microsoft.com/office/drawing/2010/main" val="0"/>
              </a:ext>
            </a:extLst>
          </a:blip>
          <a:srcRect/>
          <a:stretch>
            <a:fillRect/>
          </a:stretch>
        </p:blipFill>
        <p:spPr bwMode="auto">
          <a:xfrm>
            <a:off x="10524715" y="157812"/>
            <a:ext cx="1073150" cy="1063625"/>
          </a:xfrm>
          <a:prstGeom prst="rect">
            <a:avLst/>
          </a:prstGeom>
          <a:noFill/>
          <a:ln>
            <a:noFill/>
          </a:ln>
        </p:spPr>
      </p:pic>
      <p:pic>
        <p:nvPicPr>
          <p:cNvPr id="8" name="Picture 7" descr="https://lh6.googleusercontent.com/H9wRFNYw94UvD6VFcPbG5ClR4TTjrWmtwlF8-3WsckH8tXOYLAvJTs1tm0z4R3N4abNNr3EeScgCRpkxDrccTbE9PxTumyze84Seqam_el-WmYqZoRM0WeZr8b94ICVxLHFCiW0K"/>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677822" y="5313107"/>
            <a:ext cx="1504950" cy="9906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a:t>			Практическа задача	</a:t>
            </a:r>
            <a:endParaRPr lang="en-US" dirty="0"/>
          </a:p>
        </p:txBody>
      </p:sp>
      <p:sp>
        <p:nvSpPr>
          <p:cNvPr id="3" name="Text Placeholder 2"/>
          <p:cNvSpPr>
            <a:spLocks noGrp="1"/>
          </p:cNvSpPr>
          <p:nvPr>
            <p:ph type="body" idx="1"/>
          </p:nvPr>
        </p:nvSpPr>
        <p:spPr/>
        <p:txBody>
          <a:bodyPr/>
          <a:lstStyle/>
          <a:p>
            <a:pPr marL="0" lvl="0" indent="0">
              <a:lnSpc>
                <a:spcPct val="70000"/>
              </a:lnSpc>
              <a:spcBef>
                <a:spcPts val="0"/>
              </a:spcBef>
              <a:buClr>
                <a:srgbClr val="0070C0"/>
              </a:buClr>
              <a:buSzPts val="1860"/>
              <a:buNone/>
            </a:pPr>
            <a:r>
              <a:rPr lang="ru-RU" sz="2400" dirty="0">
                <a:solidFill>
                  <a:srgbClr val="000000"/>
                </a:solidFill>
              </a:rPr>
              <a:t>Напишете вертикално на бял лист номерата от: 1</a:t>
            </a:r>
          </a:p>
          <a:p>
            <a:pPr marL="0" lvl="0" indent="0" algn="ctr">
              <a:lnSpc>
                <a:spcPct val="70000"/>
              </a:lnSpc>
              <a:buClr>
                <a:srgbClr val="0070C0"/>
              </a:buClr>
              <a:buSzPts val="1860"/>
              <a:buNone/>
            </a:pPr>
            <a:r>
              <a:rPr lang="ru-RU" sz="2400" dirty="0">
                <a:solidFill>
                  <a:srgbClr val="000000"/>
                </a:solidFill>
              </a:rPr>
              <a:t>		       2</a:t>
            </a:r>
          </a:p>
          <a:p>
            <a:pPr marL="0" lvl="0" indent="0" algn="ctr">
              <a:lnSpc>
                <a:spcPct val="70000"/>
              </a:lnSpc>
              <a:buClr>
                <a:srgbClr val="0070C0"/>
              </a:buClr>
              <a:buSzPts val="1860"/>
              <a:buNone/>
            </a:pPr>
            <a:r>
              <a:rPr lang="ru-RU" sz="2400" dirty="0">
                <a:solidFill>
                  <a:srgbClr val="000000"/>
                </a:solidFill>
              </a:rPr>
              <a:t>                                 .</a:t>
            </a:r>
          </a:p>
          <a:p>
            <a:pPr marL="0" lvl="0" indent="0" algn="ctr">
              <a:lnSpc>
                <a:spcPct val="70000"/>
              </a:lnSpc>
              <a:buClr>
                <a:srgbClr val="0070C0"/>
              </a:buClr>
              <a:buSzPts val="1860"/>
              <a:buNone/>
            </a:pPr>
            <a:r>
              <a:rPr lang="ru-RU" sz="2400" dirty="0">
                <a:solidFill>
                  <a:srgbClr val="000000"/>
                </a:solidFill>
              </a:rPr>
              <a:t>                            до 6</a:t>
            </a:r>
          </a:p>
          <a:p>
            <a:pPr marL="0" lvl="0" indent="0">
              <a:lnSpc>
                <a:spcPct val="70000"/>
              </a:lnSpc>
              <a:buClr>
                <a:srgbClr val="0070C0"/>
              </a:buClr>
              <a:buSzPts val="1860"/>
              <a:buNone/>
            </a:pPr>
            <a:r>
              <a:rPr lang="ru-RU" sz="2400" dirty="0">
                <a:solidFill>
                  <a:srgbClr val="000000"/>
                </a:solidFill>
              </a:rPr>
              <a:t>Ще Ви покажа 6 снимки.</a:t>
            </a:r>
          </a:p>
          <a:p>
            <a:pPr marL="0" lvl="0" indent="0">
              <a:lnSpc>
                <a:spcPct val="70000"/>
              </a:lnSpc>
              <a:buClr>
                <a:srgbClr val="0070C0"/>
              </a:buClr>
              <a:buSzPts val="1860"/>
              <a:buNone/>
            </a:pPr>
            <a:r>
              <a:rPr lang="ru-RU" sz="2400" dirty="0">
                <a:solidFill>
                  <a:srgbClr val="000000"/>
                </a:solidFill>
              </a:rPr>
              <a:t>Вашата задача ще бъде за около 1 минута да напишете асоциации към снимката. </a:t>
            </a:r>
          </a:p>
          <a:p>
            <a:pPr marL="0" lvl="0" indent="0">
              <a:lnSpc>
                <a:spcPct val="70000"/>
              </a:lnSpc>
              <a:buClr>
                <a:srgbClr val="0070C0"/>
              </a:buClr>
              <a:buSzPts val="1860"/>
              <a:buNone/>
            </a:pPr>
            <a:r>
              <a:rPr lang="ru-RU" sz="2400" dirty="0">
                <a:solidFill>
                  <a:srgbClr val="000000"/>
                </a:solidFill>
              </a:rPr>
              <a:t>Снимка 1 отговаря на № 1 от Вашия лист. </a:t>
            </a:r>
          </a:p>
          <a:p>
            <a:pPr marL="0" lvl="0" indent="0">
              <a:lnSpc>
                <a:spcPct val="70000"/>
              </a:lnSpc>
              <a:buClr>
                <a:srgbClr val="0070C0"/>
              </a:buClr>
              <a:buSzPts val="1860"/>
              <a:buNone/>
            </a:pPr>
            <a:endParaRPr lang="ru-RU" sz="2400" dirty="0">
              <a:solidFill>
                <a:srgbClr val="000000"/>
              </a:solidFill>
            </a:endParaRPr>
          </a:p>
          <a:p>
            <a:pPr marL="0" lvl="0" indent="0">
              <a:lnSpc>
                <a:spcPct val="70000"/>
              </a:lnSpc>
              <a:buClr>
                <a:srgbClr val="0070C0"/>
              </a:buClr>
              <a:buSzPts val="1860"/>
              <a:buNone/>
            </a:pPr>
            <a:r>
              <a:rPr lang="ru-RU" sz="2400" dirty="0">
                <a:solidFill>
                  <a:srgbClr val="000000"/>
                </a:solidFill>
              </a:rPr>
              <a:t>М</a:t>
            </a:r>
            <a:r>
              <a:rPr lang="en-GB" sz="2400">
                <a:solidFill>
                  <a:srgbClr val="000000"/>
                </a:solidFill>
              </a:rPr>
              <a:t>o</a:t>
            </a:r>
            <a:r>
              <a:rPr lang="ru-RU" sz="2400">
                <a:solidFill>
                  <a:srgbClr val="000000"/>
                </a:solidFill>
              </a:rPr>
              <a:t>ля</a:t>
            </a:r>
            <a:r>
              <a:rPr lang="ru-RU" sz="2400" dirty="0">
                <a:solidFill>
                  <a:srgbClr val="000000"/>
                </a:solidFill>
              </a:rPr>
              <a:t>, запишете първото впечатление, което се поражда в ума Ви при вида на снимката!</a:t>
            </a:r>
          </a:p>
          <a:p>
            <a:pPr marL="571500" lvl="1" indent="0">
              <a:buNone/>
            </a:pPr>
            <a:endParaRPr lang="en-US" dirty="0"/>
          </a:p>
        </p:txBody>
      </p:sp>
    </p:spTree>
    <p:extLst>
      <p:ext uri="{BB962C8B-B14F-4D97-AF65-F5344CB8AC3E}">
        <p14:creationId xmlns:p14="http://schemas.microsoft.com/office/powerpoint/2010/main" val="41464141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4"/>
          <p:cNvSpPr txBox="1">
            <a:spLocks noGrp="1"/>
          </p:cNvSpPr>
          <p:nvPr>
            <p:ph type="title"/>
          </p:nvPr>
        </p:nvSpPr>
        <p:spPr>
          <a:xfrm>
            <a:off x="1001973" y="406068"/>
            <a:ext cx="105156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r>
              <a:rPr lang="bg-BG" dirty="0"/>
              <a:t>Снимка 1</a:t>
            </a:r>
            <a:endParaRPr dirty="0"/>
          </a:p>
        </p:txBody>
      </p:sp>
      <p:pic>
        <p:nvPicPr>
          <p:cNvPr id="91" name="Google Shape;91;p14"/>
          <p:cNvPicPr preferRelativeResize="0"/>
          <p:nvPr/>
        </p:nvPicPr>
        <p:blipFill rotWithShape="1">
          <a:blip r:embed="rId3">
            <a:alphaModFix/>
          </a:blip>
          <a:srcRect/>
          <a:stretch/>
        </p:blipFill>
        <p:spPr>
          <a:xfrm>
            <a:off x="5198203" y="983226"/>
            <a:ext cx="4575062" cy="4910204"/>
          </a:xfrm>
          <a:prstGeom prst="rect">
            <a:avLst/>
          </a:prstGeom>
          <a:noFill/>
          <a:ln>
            <a:noFill/>
          </a:ln>
        </p:spPr>
      </p:pic>
      <p:sp>
        <p:nvSpPr>
          <p:cNvPr id="2" name="TextovéPole 1">
            <a:extLst>
              <a:ext uri="{FF2B5EF4-FFF2-40B4-BE49-F238E27FC236}">
                <a16:creationId xmlns:a16="http://schemas.microsoft.com/office/drawing/2014/main" xmlns="" id="{DBE952AA-D3E2-4F27-ACB1-038A72CBE027}"/>
              </a:ext>
            </a:extLst>
          </p:cNvPr>
          <p:cNvSpPr txBox="1"/>
          <p:nvPr/>
        </p:nvSpPr>
        <p:spPr>
          <a:xfrm>
            <a:off x="838986" y="2102177"/>
            <a:ext cx="3601039" cy="707886"/>
          </a:xfrm>
          <a:prstGeom prst="rect">
            <a:avLst/>
          </a:prstGeom>
          <a:noFill/>
        </p:spPr>
        <p:txBody>
          <a:bodyPr wrap="square" rtlCol="0">
            <a:spAutoFit/>
          </a:bodyPr>
          <a:lstStyle/>
          <a:p>
            <a:r>
              <a:rPr lang="cs-CZ" sz="800" dirty="0"/>
              <a:t>https://www.google.com/url?sa=i&amp;rct=j&amp;q=&amp;esrc=s&amp;source=images&amp;cd=&amp;ved=2ahUKEwiLw5mew_jlAhUCaFAKHax7D4MQjRx6BAgBEAQ&amp;url=https%3A%2F%2Fkadinvest.org%2Fopalsingleevent-speaker%2Faliko-dangote%2F&amp;psig=AOvVaw3PYLWVd4s7F6TEw9HQQ2hl&amp;ust=1574330140091973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r>
              <a:rPr lang="bg-BG" dirty="0"/>
              <a:t>Снимка </a:t>
            </a:r>
            <a:r>
              <a:rPr lang="en-US" dirty="0"/>
              <a:t>2</a:t>
            </a:r>
            <a:endParaRPr dirty="0"/>
          </a:p>
        </p:txBody>
      </p:sp>
      <p:pic>
        <p:nvPicPr>
          <p:cNvPr id="4" name="Picture 2" descr="https://img.cncenter.cz/img/3/full/3573205-img-zebrak-v0.jpg?v=0">
            <a:extLst>
              <a:ext uri="{FF2B5EF4-FFF2-40B4-BE49-F238E27FC236}">
                <a16:creationId xmlns:a16="http://schemas.microsoft.com/office/drawing/2014/main" xmlns="" id="{A574E8F5-DCBE-4433-8BF6-311C34EF336C}"/>
              </a:ext>
            </a:extLst>
          </p:cNvPr>
          <p:cNvPicPr>
            <a:picLocks noChangeAspect="1" noChangeArrowheads="1"/>
          </p:cNvPicPr>
          <p:nvPr/>
        </p:nvPicPr>
        <p:blipFill>
          <a:blip r:embed="rId3"/>
          <a:srcRect/>
          <a:stretch>
            <a:fillRect/>
          </a:stretch>
        </p:blipFill>
        <p:spPr bwMode="auto">
          <a:xfrm>
            <a:off x="5020434" y="1402467"/>
            <a:ext cx="6197205" cy="4323776"/>
          </a:xfrm>
          <a:prstGeom prst="rect">
            <a:avLst/>
          </a:prstGeom>
          <a:noFill/>
        </p:spPr>
      </p:pic>
      <p:sp>
        <p:nvSpPr>
          <p:cNvPr id="2" name="TextovéPole 1">
            <a:extLst>
              <a:ext uri="{FF2B5EF4-FFF2-40B4-BE49-F238E27FC236}">
                <a16:creationId xmlns:a16="http://schemas.microsoft.com/office/drawing/2014/main" xmlns="" id="{95AC2414-6E59-4520-831F-0DBE11141FE3}"/>
              </a:ext>
            </a:extLst>
          </p:cNvPr>
          <p:cNvSpPr txBox="1"/>
          <p:nvPr/>
        </p:nvSpPr>
        <p:spPr>
          <a:xfrm>
            <a:off x="914400" y="1762812"/>
            <a:ext cx="3525625" cy="553998"/>
          </a:xfrm>
          <a:prstGeom prst="rect">
            <a:avLst/>
          </a:prstGeom>
          <a:noFill/>
        </p:spPr>
        <p:txBody>
          <a:bodyPr wrap="square" rtlCol="0">
            <a:spAutoFit/>
          </a:bodyPr>
          <a:lstStyle/>
          <a:p>
            <a:r>
              <a:rPr lang="cs-CZ" dirty="0"/>
              <a:t> </a:t>
            </a:r>
            <a:r>
              <a:rPr lang="cs-CZ" sz="800" dirty="0"/>
              <a:t>https://www.reflex.cz/clanek/zpravy/80885/dansko-posila-lidi-do-vezeni-za-zebrani-na-ulicich-staci-si-rict-o-drobaky-proc-to-nejde-u-nas.html?fb_comment_id=1418006664954988_1423494637739524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16"/>
          <p:cNvSpPr txBox="1">
            <a:spLocks noGrp="1"/>
          </p:cNvSpPr>
          <p:nvPr>
            <p:ph type="title"/>
          </p:nvPr>
        </p:nvSpPr>
        <p:spPr>
          <a:xfrm>
            <a:off x="838200" y="355698"/>
            <a:ext cx="105156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r>
              <a:rPr lang="bg-BG" dirty="0"/>
              <a:t>Снимка 3</a:t>
            </a:r>
            <a:endParaRPr dirty="0"/>
          </a:p>
        </p:txBody>
      </p:sp>
      <p:pic>
        <p:nvPicPr>
          <p:cNvPr id="103" name="Google Shape;103;p16" descr="Stereotypes_Sadiq Khan.jpg"/>
          <p:cNvPicPr preferRelativeResize="0"/>
          <p:nvPr/>
        </p:nvPicPr>
        <p:blipFill rotWithShape="1">
          <a:blip r:embed="rId3">
            <a:alphaModFix/>
          </a:blip>
          <a:srcRect/>
          <a:stretch/>
        </p:blipFill>
        <p:spPr>
          <a:xfrm>
            <a:off x="5535731" y="642877"/>
            <a:ext cx="5394960" cy="5394960"/>
          </a:xfrm>
          <a:prstGeom prst="rect">
            <a:avLst/>
          </a:prstGeom>
          <a:noFill/>
          <a:ln>
            <a:noFill/>
          </a:ln>
        </p:spPr>
      </p:pic>
      <p:sp>
        <p:nvSpPr>
          <p:cNvPr id="2" name="TextovéPole 1">
            <a:extLst>
              <a:ext uri="{FF2B5EF4-FFF2-40B4-BE49-F238E27FC236}">
                <a16:creationId xmlns:a16="http://schemas.microsoft.com/office/drawing/2014/main" xmlns="" id="{B9FC7621-C4E0-4B4F-AA6B-14C9C206A54B}"/>
              </a:ext>
            </a:extLst>
          </p:cNvPr>
          <p:cNvSpPr txBox="1"/>
          <p:nvPr/>
        </p:nvSpPr>
        <p:spPr>
          <a:xfrm>
            <a:off x="952107" y="2271860"/>
            <a:ext cx="3864990" cy="338554"/>
          </a:xfrm>
          <a:prstGeom prst="rect">
            <a:avLst/>
          </a:prstGeom>
          <a:noFill/>
        </p:spPr>
        <p:txBody>
          <a:bodyPr wrap="square" rtlCol="0">
            <a:spAutoFit/>
          </a:bodyPr>
          <a:lstStyle/>
          <a:p>
            <a:r>
              <a:rPr lang="cs-CZ" sz="800" dirty="0"/>
              <a:t>https://www.transport-network.co.uk/Sadiq-Khan-considers-single-unified-road-charging-scheme-for-London/14197</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r>
              <a:rPr lang="bg-BG" dirty="0"/>
              <a:t>Снимка </a:t>
            </a:r>
            <a:r>
              <a:rPr lang="en-US" dirty="0"/>
              <a:t>4</a:t>
            </a:r>
            <a:endParaRPr dirty="0"/>
          </a:p>
        </p:txBody>
      </p:sp>
      <p:pic>
        <p:nvPicPr>
          <p:cNvPr id="109" name="Google Shape;109;p17"/>
          <p:cNvPicPr preferRelativeResize="0"/>
          <p:nvPr/>
        </p:nvPicPr>
        <p:blipFill rotWithShape="1">
          <a:blip r:embed="rId3">
            <a:alphaModFix/>
          </a:blip>
          <a:srcRect/>
          <a:stretch/>
        </p:blipFill>
        <p:spPr>
          <a:xfrm>
            <a:off x="4456027" y="1425678"/>
            <a:ext cx="6005496" cy="4312982"/>
          </a:xfrm>
          <a:prstGeom prst="rect">
            <a:avLst/>
          </a:prstGeom>
          <a:noFill/>
          <a:ln>
            <a:noFill/>
          </a:ln>
        </p:spPr>
      </p:pic>
      <p:sp>
        <p:nvSpPr>
          <p:cNvPr id="2" name="TextovéPole 1">
            <a:extLst>
              <a:ext uri="{FF2B5EF4-FFF2-40B4-BE49-F238E27FC236}">
                <a16:creationId xmlns:a16="http://schemas.microsoft.com/office/drawing/2014/main" xmlns="" id="{653002A2-5C02-4072-9E94-DA0A0495799F}"/>
              </a:ext>
            </a:extLst>
          </p:cNvPr>
          <p:cNvSpPr txBox="1"/>
          <p:nvPr/>
        </p:nvSpPr>
        <p:spPr>
          <a:xfrm>
            <a:off x="499621" y="1800520"/>
            <a:ext cx="3412503" cy="954107"/>
          </a:xfrm>
          <a:prstGeom prst="rect">
            <a:avLst/>
          </a:prstGeom>
          <a:noFill/>
        </p:spPr>
        <p:txBody>
          <a:bodyPr wrap="square" rtlCol="0">
            <a:spAutoFit/>
          </a:bodyPr>
          <a:lstStyle/>
          <a:p>
            <a:r>
              <a:rPr lang="cs-CZ" sz="800" dirty="0"/>
              <a:t>https://www.google.com/url?sa=i&amp;rct=j&amp;q=&amp;esrc=s&amp;source=images&amp;cd=&amp;ved=2ahUKEwjSrvqzxfjlAhXEYlAKHZD_CMIQjB16BAgBEAM&amp;url=https%3A%2F%2Fwww.reflex.cz%2Fclanek%2Fcausy%2F73261%2Fzdrave-agresivni-donald-trump-jak-se-nemilosrdny-manazer-stal-prezidentem-usa.html&amp;psig=AOvVaw0xpL5miwT2K1430gR2kIvc&amp;ust=1574330797653424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r>
              <a:rPr lang="bg-BG" dirty="0"/>
              <a:t>Снимка </a:t>
            </a:r>
            <a:r>
              <a:rPr lang="en-US" dirty="0"/>
              <a:t>5</a:t>
            </a:r>
            <a:endParaRPr dirty="0"/>
          </a:p>
        </p:txBody>
      </p:sp>
      <p:pic>
        <p:nvPicPr>
          <p:cNvPr id="115" name="Google Shape;115;p18"/>
          <p:cNvPicPr preferRelativeResize="0"/>
          <p:nvPr/>
        </p:nvPicPr>
        <p:blipFill rotWithShape="1">
          <a:blip r:embed="rId3">
            <a:alphaModFix/>
          </a:blip>
          <a:srcRect/>
          <a:stretch/>
        </p:blipFill>
        <p:spPr>
          <a:xfrm>
            <a:off x="4298486" y="1983019"/>
            <a:ext cx="6075389" cy="4023360"/>
          </a:xfrm>
          <a:prstGeom prst="rect">
            <a:avLst/>
          </a:prstGeom>
          <a:noFill/>
          <a:ln>
            <a:noFill/>
          </a:ln>
        </p:spPr>
      </p:pic>
      <p:sp>
        <p:nvSpPr>
          <p:cNvPr id="2" name="TextovéPole 1">
            <a:extLst>
              <a:ext uri="{FF2B5EF4-FFF2-40B4-BE49-F238E27FC236}">
                <a16:creationId xmlns:a16="http://schemas.microsoft.com/office/drawing/2014/main" xmlns="" id="{7BD4AB19-578D-4A4E-B3CE-66852784E360}"/>
              </a:ext>
            </a:extLst>
          </p:cNvPr>
          <p:cNvSpPr txBox="1"/>
          <p:nvPr/>
        </p:nvSpPr>
        <p:spPr>
          <a:xfrm>
            <a:off x="386499" y="2121031"/>
            <a:ext cx="3591612" cy="461665"/>
          </a:xfrm>
          <a:prstGeom prst="rect">
            <a:avLst/>
          </a:prstGeom>
          <a:noFill/>
        </p:spPr>
        <p:txBody>
          <a:bodyPr wrap="square" rtlCol="0">
            <a:spAutoFit/>
          </a:bodyPr>
          <a:lstStyle/>
          <a:p>
            <a:r>
              <a:rPr lang="cs-CZ" sz="800" dirty="0"/>
              <a:t>https://universaljournalreview.wordpress.com/2015/08/05/tamara-samsonova-68-year-old-suspected-russian-serial-killer-dubbed-granny-ripper-now-suspected-of-eating-victims/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19"/>
          <p:cNvSpPr txBox="1">
            <a:spLocks noGrp="1"/>
          </p:cNvSpPr>
          <p:nvPr>
            <p:ph type="title"/>
          </p:nvPr>
        </p:nvSpPr>
        <p:spPr>
          <a:xfrm>
            <a:off x="827926" y="190465"/>
            <a:ext cx="105156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r>
              <a:rPr lang="bg-BG" dirty="0"/>
              <a:t>Снимка </a:t>
            </a:r>
            <a:r>
              <a:rPr lang="en-US" dirty="0"/>
              <a:t>6</a:t>
            </a:r>
            <a:endParaRPr dirty="0"/>
          </a:p>
        </p:txBody>
      </p:sp>
      <p:pic>
        <p:nvPicPr>
          <p:cNvPr id="121" name="Google Shape;121;p19"/>
          <p:cNvPicPr preferRelativeResize="0"/>
          <p:nvPr/>
        </p:nvPicPr>
        <p:blipFill rotWithShape="1">
          <a:blip r:embed="rId3">
            <a:alphaModFix/>
          </a:blip>
          <a:srcRect/>
          <a:stretch/>
        </p:blipFill>
        <p:spPr>
          <a:xfrm>
            <a:off x="4949450" y="1467000"/>
            <a:ext cx="5899724" cy="3924000"/>
          </a:xfrm>
          <a:prstGeom prst="rect">
            <a:avLst/>
          </a:prstGeom>
          <a:noFill/>
          <a:ln>
            <a:noFill/>
          </a:ln>
        </p:spPr>
      </p:pic>
      <p:sp>
        <p:nvSpPr>
          <p:cNvPr id="2" name="TextovéPole 1">
            <a:extLst>
              <a:ext uri="{FF2B5EF4-FFF2-40B4-BE49-F238E27FC236}">
                <a16:creationId xmlns:a16="http://schemas.microsoft.com/office/drawing/2014/main" xmlns="" id="{323B4834-4849-46E1-81F0-6AD5EB148C2F}"/>
              </a:ext>
            </a:extLst>
          </p:cNvPr>
          <p:cNvSpPr txBox="1"/>
          <p:nvPr/>
        </p:nvSpPr>
        <p:spPr>
          <a:xfrm>
            <a:off x="754144" y="2017336"/>
            <a:ext cx="3700954" cy="215444"/>
          </a:xfrm>
          <a:prstGeom prst="rect">
            <a:avLst/>
          </a:prstGeom>
          <a:noFill/>
        </p:spPr>
        <p:txBody>
          <a:bodyPr wrap="square" rtlCol="0">
            <a:spAutoFit/>
          </a:bodyPr>
          <a:lstStyle/>
          <a:p>
            <a:r>
              <a:rPr lang="cs-CZ" sz="800" dirty="0"/>
              <a:t>https://www.giornalettismo.com/la-nuova-vita-lesbo-di-rosalinda-celentano/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r>
              <a:rPr lang="bg-BG" dirty="0"/>
              <a:t>Въпроси за обсъждане</a:t>
            </a:r>
            <a:r>
              <a:rPr lang="en-US" dirty="0"/>
              <a:t>:</a:t>
            </a:r>
            <a:endParaRPr dirty="0"/>
          </a:p>
        </p:txBody>
      </p:sp>
      <p:sp>
        <p:nvSpPr>
          <p:cNvPr id="127" name="Google Shape;127;p2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p>
            <a:pPr marL="228600" lvl="0" indent="-241300" algn="l" rtl="0">
              <a:lnSpc>
                <a:spcPct val="90000"/>
              </a:lnSpc>
              <a:spcBef>
                <a:spcPts val="0"/>
              </a:spcBef>
              <a:spcAft>
                <a:spcPts val="0"/>
              </a:spcAft>
              <a:buClr>
                <a:schemeClr val="dk1"/>
              </a:buClr>
              <a:buSzPts val="3000"/>
              <a:buChar char="•"/>
            </a:pPr>
            <a:r>
              <a:rPr lang="bg-BG" sz="3000" dirty="0"/>
              <a:t>Какви асоциации или реакции провокираха у Вас тези снимки</a:t>
            </a:r>
            <a:r>
              <a:rPr lang="en-US" sz="3000" dirty="0"/>
              <a:t>?</a:t>
            </a:r>
            <a:endParaRPr lang="bg-BG" sz="3000" dirty="0"/>
          </a:p>
          <a:p>
            <a:pPr marL="228600" lvl="0" indent="-241300" algn="l" rtl="0">
              <a:lnSpc>
                <a:spcPct val="90000"/>
              </a:lnSpc>
              <a:spcBef>
                <a:spcPts val="1000"/>
              </a:spcBef>
              <a:spcAft>
                <a:spcPts val="0"/>
              </a:spcAft>
              <a:buClr>
                <a:schemeClr val="dk1"/>
              </a:buClr>
              <a:buSzPts val="3000"/>
              <a:buChar char="•"/>
            </a:pPr>
            <a:r>
              <a:rPr lang="bg-BG" sz="3000" dirty="0"/>
              <a:t>Какво Ви впечатли най-много в тези изображения</a:t>
            </a:r>
            <a:r>
              <a:rPr lang="en-US" sz="3000" dirty="0"/>
              <a:t>?</a:t>
            </a:r>
            <a:endParaRPr sz="3000" dirty="0"/>
          </a:p>
          <a:p>
            <a:pPr marL="228600" lvl="0" indent="-241300" algn="l" rtl="0">
              <a:lnSpc>
                <a:spcPct val="90000"/>
              </a:lnSpc>
              <a:spcBef>
                <a:spcPts val="1000"/>
              </a:spcBef>
              <a:spcAft>
                <a:spcPts val="0"/>
              </a:spcAft>
              <a:buClr>
                <a:schemeClr val="dk1"/>
              </a:buClr>
              <a:buSzPts val="3000"/>
              <a:buChar char="•"/>
            </a:pPr>
            <a:r>
              <a:rPr lang="bg-BG" sz="3000" dirty="0"/>
              <a:t>Имаше ли някакви общи неща или разлики в тези снимки</a:t>
            </a:r>
            <a:r>
              <a:rPr lang="en-US" sz="3000" dirty="0"/>
              <a:t>?</a:t>
            </a:r>
            <a:endParaRPr sz="3000" dirty="0"/>
          </a:p>
          <a:p>
            <a:pPr marL="228600" lvl="0" indent="-241300" algn="l" rtl="0">
              <a:lnSpc>
                <a:spcPct val="90000"/>
              </a:lnSpc>
              <a:spcBef>
                <a:spcPts val="1000"/>
              </a:spcBef>
              <a:spcAft>
                <a:spcPts val="0"/>
              </a:spcAft>
              <a:buClr>
                <a:schemeClr val="dk1"/>
              </a:buClr>
              <a:buSzPts val="3000"/>
              <a:buChar char="•"/>
            </a:pPr>
            <a:r>
              <a:rPr lang="bg-BG" sz="3000" dirty="0"/>
              <a:t>Откривате ли предразсъдъци </a:t>
            </a:r>
            <a:r>
              <a:rPr lang="en-US" sz="3000" dirty="0"/>
              <a:t>(</a:t>
            </a:r>
            <a:r>
              <a:rPr lang="bg-BG" sz="3000" dirty="0"/>
              <a:t>стереотипи</a:t>
            </a:r>
            <a:r>
              <a:rPr lang="en-US" sz="3000" dirty="0"/>
              <a:t>) </a:t>
            </a:r>
            <a:r>
              <a:rPr lang="bg-BG" sz="3000" dirty="0"/>
              <a:t>сред написаните от Вас неща? Ако „Да“, кои? Бихте ли ги споделили? </a:t>
            </a:r>
          </a:p>
          <a:p>
            <a:pPr marL="228600" lvl="0" indent="-241300" algn="l" rtl="0">
              <a:lnSpc>
                <a:spcPct val="90000"/>
              </a:lnSpc>
              <a:spcBef>
                <a:spcPts val="1000"/>
              </a:spcBef>
              <a:spcAft>
                <a:spcPts val="0"/>
              </a:spcAft>
              <a:buClr>
                <a:schemeClr val="dk1"/>
              </a:buClr>
              <a:buSzPts val="3000"/>
              <a:buChar char="•"/>
            </a:pPr>
            <a:r>
              <a:rPr lang="bg-BG" sz="3000" dirty="0"/>
              <a:t>Повлияха ли някакви предразсъдъци </a:t>
            </a:r>
            <a:r>
              <a:rPr lang="en-US" sz="3000" dirty="0"/>
              <a:t>(</a:t>
            </a:r>
            <a:r>
              <a:rPr lang="bg-BG" sz="3000" dirty="0"/>
              <a:t>стереотипи</a:t>
            </a:r>
            <a:r>
              <a:rPr lang="en-US" sz="3000" dirty="0"/>
              <a:t>) </a:t>
            </a:r>
            <a:r>
              <a:rPr lang="bg-BG" sz="3000" dirty="0"/>
              <a:t>на Вашата преценка?</a:t>
            </a:r>
            <a:endParaRPr sz="3000" dirty="0"/>
          </a:p>
          <a:p>
            <a:pPr marL="0" lvl="0" indent="0" algn="l" rtl="0">
              <a:lnSpc>
                <a:spcPct val="90000"/>
              </a:lnSpc>
              <a:spcBef>
                <a:spcPts val="1000"/>
              </a:spcBef>
              <a:spcAft>
                <a:spcPts val="0"/>
              </a:spcAft>
              <a:buClr>
                <a:schemeClr val="dk1"/>
              </a:buClr>
              <a:buSzPts val="2800"/>
              <a:buNone/>
            </a:pPr>
            <a:endParaRP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r>
              <a:rPr lang="bg-BG" dirty="0"/>
              <a:t>Идентичността на хората от снимките</a:t>
            </a:r>
            <a:endParaRPr dirty="0"/>
          </a:p>
        </p:txBody>
      </p:sp>
      <p:sp>
        <p:nvSpPr>
          <p:cNvPr id="133" name="Google Shape;133;p21"/>
          <p:cNvSpPr txBox="1">
            <a:spLocks noGrp="1"/>
          </p:cNvSpPr>
          <p:nvPr>
            <p:ph type="body" idx="1"/>
          </p:nvPr>
        </p:nvSpPr>
        <p:spPr>
          <a:xfrm>
            <a:off x="838200" y="1690688"/>
            <a:ext cx="10515600" cy="4607470"/>
          </a:xfrm>
          <a:prstGeom prst="rect">
            <a:avLst/>
          </a:prstGeom>
          <a:noFill/>
          <a:ln>
            <a:noFill/>
          </a:ln>
        </p:spPr>
        <p:txBody>
          <a:bodyPr spcFirstLastPara="1" wrap="square" lIns="91425" tIns="45700" rIns="91425" bIns="45700" anchor="t" anchorCtr="0">
            <a:noAutofit/>
          </a:bodyPr>
          <a:lstStyle/>
          <a:p>
            <a:pPr marL="514350" lvl="0" indent="-514350" algn="l" rtl="0">
              <a:lnSpc>
                <a:spcPct val="70000"/>
              </a:lnSpc>
              <a:spcBef>
                <a:spcPts val="0"/>
              </a:spcBef>
              <a:spcAft>
                <a:spcPts val="0"/>
              </a:spcAft>
              <a:buClr>
                <a:schemeClr val="dk1"/>
              </a:buClr>
              <a:buSzPts val="2380"/>
              <a:buAutoNum type="arabicPeriod"/>
            </a:pPr>
            <a:r>
              <a:rPr lang="bg-BG" b="1" dirty="0"/>
              <a:t>Алико Данготе</a:t>
            </a:r>
            <a:r>
              <a:rPr lang="bg-BG" dirty="0"/>
              <a:t> </a:t>
            </a:r>
            <a:r>
              <a:rPr lang="en-US" dirty="0"/>
              <a:t>(</a:t>
            </a:r>
            <a:r>
              <a:rPr lang="bg-BG" dirty="0"/>
              <a:t>Нигериец, най-богатият чернокож човек на света</a:t>
            </a:r>
            <a:r>
              <a:rPr lang="en-US" dirty="0"/>
              <a:t>)</a:t>
            </a:r>
            <a:endParaRPr dirty="0"/>
          </a:p>
          <a:p>
            <a:pPr marL="514350" lvl="0" indent="-514350" algn="l" rtl="0">
              <a:lnSpc>
                <a:spcPct val="70000"/>
              </a:lnSpc>
              <a:spcBef>
                <a:spcPts val="1000"/>
              </a:spcBef>
              <a:spcAft>
                <a:spcPts val="0"/>
              </a:spcAft>
              <a:buClr>
                <a:schemeClr val="dk1"/>
              </a:buClr>
              <a:buSzPts val="2380"/>
              <a:buAutoNum type="arabicPeriod"/>
            </a:pPr>
            <a:r>
              <a:rPr lang="bg-BG" b="1" dirty="0"/>
              <a:t>Просякиня</a:t>
            </a:r>
            <a:endParaRPr b="1" dirty="0"/>
          </a:p>
          <a:p>
            <a:pPr marL="514350" lvl="0" indent="-514350" algn="l" rtl="0">
              <a:lnSpc>
                <a:spcPct val="70000"/>
              </a:lnSpc>
              <a:spcBef>
                <a:spcPts val="1000"/>
              </a:spcBef>
              <a:spcAft>
                <a:spcPts val="0"/>
              </a:spcAft>
              <a:buClr>
                <a:schemeClr val="dk1"/>
              </a:buClr>
              <a:buSzPts val="2380"/>
              <a:buAutoNum type="arabicPeriod"/>
            </a:pPr>
            <a:r>
              <a:rPr lang="bg-BG" b="1" dirty="0"/>
              <a:t>Садик Аман Кан </a:t>
            </a:r>
            <a:r>
              <a:rPr lang="en-US" dirty="0"/>
              <a:t>(</a:t>
            </a:r>
            <a:r>
              <a:rPr lang="bg-BG" dirty="0"/>
              <a:t>кмет на Лондон</a:t>
            </a:r>
            <a:r>
              <a:rPr lang="en-US" dirty="0"/>
              <a:t>, </a:t>
            </a:r>
            <a:r>
              <a:rPr lang="bg-BG" dirty="0"/>
              <a:t>Пакистанец по произход</a:t>
            </a:r>
            <a:r>
              <a:rPr lang="en-US" dirty="0"/>
              <a:t>, </a:t>
            </a:r>
            <a:r>
              <a:rPr lang="bg-BG" dirty="0"/>
              <a:t>първият мюсулманин, кмет на европейска столица</a:t>
            </a:r>
            <a:r>
              <a:rPr lang="en-US" dirty="0"/>
              <a:t>) </a:t>
            </a:r>
            <a:endParaRPr dirty="0"/>
          </a:p>
          <a:p>
            <a:pPr marL="514350" lvl="0" indent="-514350">
              <a:lnSpc>
                <a:spcPct val="70000"/>
              </a:lnSpc>
              <a:buSzPts val="2380"/>
              <a:buAutoNum type="arabicPeriod"/>
            </a:pPr>
            <a:r>
              <a:rPr lang="bg-BG" b="1" dirty="0"/>
              <a:t>Доналд Тръмп </a:t>
            </a:r>
            <a:r>
              <a:rPr lang="en-US" dirty="0"/>
              <a:t>(</a:t>
            </a:r>
            <a:r>
              <a:rPr lang="bg-BG" dirty="0"/>
              <a:t>Американски президент от републиканската партия</a:t>
            </a:r>
            <a:r>
              <a:rPr lang="en-US" dirty="0"/>
              <a:t>; </a:t>
            </a:r>
            <a:r>
              <a:rPr lang="ru-RU" dirty="0"/>
              <a:t>номиниран за Нобеловата награда за мир през 2016 г. от анонимен подател за „енергичната му борба за мир чрез засилване на идеологията, използвана като оръжие за възпиране на радикалния ислям, „Ислямската държава “ и „Комунистически Китай“)</a:t>
            </a:r>
            <a:endParaRPr dirty="0"/>
          </a:p>
          <a:p>
            <a:pPr marL="514350" lvl="0" indent="-514350" algn="l" rtl="0">
              <a:lnSpc>
                <a:spcPct val="70000"/>
              </a:lnSpc>
              <a:spcBef>
                <a:spcPts val="1000"/>
              </a:spcBef>
              <a:spcAft>
                <a:spcPts val="0"/>
              </a:spcAft>
              <a:buClr>
                <a:schemeClr val="dk1"/>
              </a:buClr>
              <a:buSzPts val="2380"/>
              <a:buAutoNum type="arabicPeriod"/>
            </a:pPr>
            <a:r>
              <a:rPr lang="en-US" b="1" dirty="0"/>
              <a:t> </a:t>
            </a:r>
            <a:r>
              <a:rPr lang="bg-BG" b="1" dirty="0"/>
              <a:t>Тамара Самсонова </a:t>
            </a:r>
            <a:r>
              <a:rPr lang="en-US" dirty="0"/>
              <a:t>(</a:t>
            </a:r>
            <a:r>
              <a:rPr lang="bg-BG" dirty="0"/>
              <a:t>Рускиня, сериен убиец</a:t>
            </a:r>
            <a:r>
              <a:rPr lang="en-US" dirty="0"/>
              <a:t>)</a:t>
            </a:r>
            <a:endParaRPr dirty="0"/>
          </a:p>
          <a:p>
            <a:pPr marL="514350" lvl="0" indent="-514350" algn="l" rtl="0">
              <a:lnSpc>
                <a:spcPct val="70000"/>
              </a:lnSpc>
              <a:spcBef>
                <a:spcPts val="1000"/>
              </a:spcBef>
              <a:spcAft>
                <a:spcPts val="0"/>
              </a:spcAft>
              <a:buClr>
                <a:schemeClr val="dk1"/>
              </a:buClr>
              <a:buSzPts val="2380"/>
              <a:buAutoNum type="arabicPeriod"/>
            </a:pPr>
            <a:r>
              <a:rPr lang="bg-BG" b="1" dirty="0"/>
              <a:t>Дъщерята на Адрияно Челентано </a:t>
            </a:r>
            <a:r>
              <a:rPr lang="en-US" dirty="0"/>
              <a:t>(</a:t>
            </a:r>
            <a:r>
              <a:rPr lang="bg-BG" dirty="0"/>
              <a:t>Росалинда е лесбийка</a:t>
            </a:r>
            <a:r>
              <a:rPr lang="en-US" dirty="0"/>
              <a:t>)</a:t>
            </a:r>
            <a:endParaRPr dirty="0"/>
          </a:p>
          <a:p>
            <a:pPr marL="0" lvl="0" indent="0" algn="l" rtl="0">
              <a:lnSpc>
                <a:spcPct val="70000"/>
              </a:lnSpc>
              <a:spcBef>
                <a:spcPts val="1000"/>
              </a:spcBef>
              <a:spcAft>
                <a:spcPts val="0"/>
              </a:spcAft>
              <a:buClr>
                <a:schemeClr val="dk1"/>
              </a:buClr>
              <a:buSzPts val="2380"/>
              <a:buNone/>
            </a:pPr>
            <a:endParaRPr sz="2380" dirty="0"/>
          </a:p>
          <a:p>
            <a:pPr marL="0" lvl="0" indent="0" algn="l" rtl="0">
              <a:lnSpc>
                <a:spcPct val="70000"/>
              </a:lnSpc>
              <a:spcBef>
                <a:spcPts val="1000"/>
              </a:spcBef>
              <a:spcAft>
                <a:spcPts val="0"/>
              </a:spcAft>
              <a:buClr>
                <a:schemeClr val="dk1"/>
              </a:buClr>
              <a:buSzPts val="2380"/>
              <a:buNone/>
            </a:pPr>
            <a:r>
              <a:rPr lang="en-US" sz="2380" dirty="0"/>
              <a:t/>
            </a:r>
            <a:br>
              <a:rPr lang="en-US" sz="2380" dirty="0"/>
            </a:br>
            <a:endParaRPr sz="238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bg-BG" sz="2800" b="1" dirty="0"/>
              <a:t>5 базисни стъпки в процеса на формиране на стеретипи</a:t>
            </a:r>
            <a:r>
              <a:rPr lang="bg-BG" dirty="0"/>
              <a:t>	</a:t>
            </a:r>
            <a:endParaRPr lang="en-US" dirty="0"/>
          </a:p>
        </p:txBody>
      </p:sp>
      <p:sp>
        <p:nvSpPr>
          <p:cNvPr id="3" name="Text Placeholder 2"/>
          <p:cNvSpPr>
            <a:spLocks noGrp="1"/>
          </p:cNvSpPr>
          <p:nvPr>
            <p:ph type="body" idx="1"/>
          </p:nvPr>
        </p:nvSpPr>
        <p:spPr/>
        <p:txBody>
          <a:bodyPr/>
          <a:lstStyle/>
          <a:p>
            <a:pPr fontAlgn="base"/>
            <a:r>
              <a:rPr lang="bg-BG" dirty="0"/>
              <a:t>Категоризация </a:t>
            </a:r>
            <a:r>
              <a:rPr lang="en-US" dirty="0"/>
              <a:t>– </a:t>
            </a:r>
            <a:r>
              <a:rPr lang="bg-BG" b="1" dirty="0"/>
              <a:t>групираме</a:t>
            </a:r>
            <a:r>
              <a:rPr lang="bg-BG" dirty="0"/>
              <a:t> това, което виждаме, спрямо някаква обща черта, критерий</a:t>
            </a:r>
            <a:endParaRPr lang="en-US" dirty="0"/>
          </a:p>
          <a:p>
            <a:pPr fontAlgn="base"/>
            <a:r>
              <a:rPr lang="ru-RU" dirty="0"/>
              <a:t>Приемаме, че членовете на определена група са</a:t>
            </a:r>
            <a:r>
              <a:rPr lang="ru-RU" b="1" dirty="0"/>
              <a:t> еднакви</a:t>
            </a:r>
            <a:r>
              <a:rPr lang="en-US" dirty="0"/>
              <a:t>;</a:t>
            </a:r>
          </a:p>
          <a:p>
            <a:pPr fontAlgn="base"/>
            <a:r>
              <a:rPr lang="ru-RU" dirty="0"/>
              <a:t>Същевременно обаче правим и </a:t>
            </a:r>
            <a:r>
              <a:rPr lang="ru-RU" b="1" dirty="0"/>
              <a:t>разграничение</a:t>
            </a:r>
            <a:r>
              <a:rPr lang="ru-RU" dirty="0"/>
              <a:t> - членовете на едната група се различават от членовете на другата група</a:t>
            </a:r>
            <a:r>
              <a:rPr lang="en-US" dirty="0"/>
              <a:t>;</a:t>
            </a:r>
          </a:p>
          <a:p>
            <a:pPr fontAlgn="base"/>
            <a:r>
              <a:rPr lang="ru-RU" dirty="0"/>
              <a:t>След като веднъж сме групирали спрямо някаква черта, е възможно да решим, че тази черта е характерна не само за това, което сме видели, но и за </a:t>
            </a:r>
            <a:r>
              <a:rPr lang="ru-RU" b="1" dirty="0"/>
              <a:t>всички членове </a:t>
            </a:r>
            <a:r>
              <a:rPr lang="ru-RU" dirty="0"/>
              <a:t>на тази група</a:t>
            </a:r>
            <a:endParaRPr lang="en-US" dirty="0"/>
          </a:p>
          <a:p>
            <a:pPr fontAlgn="base"/>
            <a:r>
              <a:rPr lang="bg-BG" dirty="0"/>
              <a:t>Правим </a:t>
            </a:r>
            <a:r>
              <a:rPr lang="bg-BG" b="1" dirty="0"/>
              <a:t>генерализация</a:t>
            </a:r>
            <a:endParaRPr lang="en-US" b="1" dirty="0"/>
          </a:p>
        </p:txBody>
      </p:sp>
    </p:spTree>
    <p:extLst>
      <p:ext uri="{BB962C8B-B14F-4D97-AF65-F5344CB8AC3E}">
        <p14:creationId xmlns:p14="http://schemas.microsoft.com/office/powerpoint/2010/main" val="794610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6010" y="188957"/>
            <a:ext cx="10447789" cy="926780"/>
          </a:xfrm>
        </p:spPr>
        <p:txBody>
          <a:bodyPr/>
          <a:lstStyle/>
          <a:p>
            <a:r>
              <a:rPr lang="bg-BG" sz="3200" dirty="0"/>
              <a:t>Пример:</a:t>
            </a:r>
            <a:endParaRPr lang="en-US" sz="3200" dirty="0"/>
          </a:p>
        </p:txBody>
      </p:sp>
      <p:sp>
        <p:nvSpPr>
          <p:cNvPr id="3" name="Text Placeholder 2"/>
          <p:cNvSpPr>
            <a:spLocks noGrp="1"/>
          </p:cNvSpPr>
          <p:nvPr>
            <p:ph type="body" idx="1"/>
          </p:nvPr>
        </p:nvSpPr>
        <p:spPr>
          <a:xfrm>
            <a:off x="645952" y="919614"/>
            <a:ext cx="10640736" cy="5028180"/>
          </a:xfrm>
        </p:spPr>
        <p:txBody>
          <a:bodyPr/>
          <a:lstStyle/>
          <a:p>
            <a:pPr marL="114300" indent="0">
              <a:buNone/>
            </a:pPr>
            <a:r>
              <a:rPr lang="bg-BG" sz="2400" dirty="0"/>
              <a:t>Един от колегите се обръща бъм </a:t>
            </a:r>
            <a:r>
              <a:rPr lang="en-US" sz="2400" dirty="0"/>
              <a:t>HR</a:t>
            </a:r>
            <a:r>
              <a:rPr lang="bg-BG" sz="2400" dirty="0"/>
              <a:t> мениджърът и казва</a:t>
            </a:r>
            <a:r>
              <a:rPr lang="en-US" sz="2400" dirty="0"/>
              <a:t>:</a:t>
            </a:r>
          </a:p>
          <a:p>
            <a:pPr fontAlgn="base"/>
            <a:r>
              <a:rPr lang="ru-RU" sz="2400" dirty="0"/>
              <a:t>Вие сте назначили това младо и хубаво момиче в маркетинговия отдел! </a:t>
            </a:r>
            <a:r>
              <a:rPr lang="ru-RU" sz="2400" b="1" dirty="0"/>
              <a:t>(категоризация)</a:t>
            </a:r>
          </a:p>
          <a:p>
            <a:pPr fontAlgn="base"/>
            <a:r>
              <a:rPr lang="bg-BG" sz="2400" dirty="0"/>
              <a:t>На младите и хубави момичета не може да се разчита, че ще се задържат дълго във фирмата</a:t>
            </a:r>
            <a:r>
              <a:rPr lang="en-US" sz="2400" dirty="0"/>
              <a:t>! </a:t>
            </a:r>
            <a:r>
              <a:rPr lang="bg-BG" sz="2400" b="1" dirty="0"/>
              <a:t>(търсене на сходства)</a:t>
            </a:r>
            <a:endParaRPr lang="en-US" sz="2400" b="1" dirty="0"/>
          </a:p>
          <a:p>
            <a:pPr fontAlgn="base"/>
            <a:r>
              <a:rPr lang="bg-BG" sz="2400" dirty="0"/>
              <a:t>Младите и хубави момичета не са така надеждни в професионалната си роля, каквито са по-възрастните жени – тези на около 40 </a:t>
            </a:r>
            <a:r>
              <a:rPr lang="bg-BG" sz="2400" b="1" dirty="0"/>
              <a:t>(търсене на разлики)</a:t>
            </a:r>
            <a:endParaRPr lang="en-US" sz="2400" dirty="0"/>
          </a:p>
          <a:p>
            <a:pPr fontAlgn="base"/>
            <a:r>
              <a:rPr lang="bg-BG" sz="2400" dirty="0"/>
              <a:t>Понеже е млада, сигурно има семейни планове</a:t>
            </a:r>
            <a:r>
              <a:rPr lang="en-US" sz="2400" dirty="0"/>
              <a:t> </a:t>
            </a:r>
            <a:r>
              <a:rPr lang="en-US" sz="2400" b="1" dirty="0"/>
              <a:t>(</a:t>
            </a:r>
            <a:r>
              <a:rPr lang="bg-BG" sz="2400" b="1" dirty="0"/>
              <a:t>пренасяме определена черта към всички членове на групата)</a:t>
            </a:r>
            <a:endParaRPr lang="en-US" sz="2400" b="1" dirty="0"/>
          </a:p>
          <a:p>
            <a:pPr fontAlgn="base"/>
            <a:r>
              <a:rPr lang="bg-BG" sz="2400" dirty="0"/>
              <a:t>Всички млади и хубави момичета си намират мъж, забременяват и излизат в майчинство, така че по-добре не я назначавайте! </a:t>
            </a:r>
            <a:r>
              <a:rPr lang="bg-BG" sz="2400" b="1" dirty="0"/>
              <a:t>(генерализация)</a:t>
            </a:r>
            <a:endParaRPr lang="en-US" b="1" dirty="0"/>
          </a:p>
        </p:txBody>
      </p:sp>
    </p:spTree>
    <p:extLst>
      <p:ext uri="{BB962C8B-B14F-4D97-AF65-F5344CB8AC3E}">
        <p14:creationId xmlns:p14="http://schemas.microsoft.com/office/powerpoint/2010/main" val="38833587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5"/>
          <p:cNvSpPr txBox="1">
            <a:spLocks noGrp="1"/>
          </p:cNvSpPr>
          <p:nvPr>
            <p:ph type="title"/>
          </p:nvPr>
        </p:nvSpPr>
        <p:spPr>
          <a:xfrm>
            <a:off x="964035" y="2529484"/>
            <a:ext cx="10515600" cy="1824402"/>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400"/>
              <a:buFont typeface="Calibri"/>
              <a:buNone/>
            </a:pPr>
            <a:r>
              <a:rPr lang="bg-BG" sz="6000" dirty="0"/>
              <a:t>Благодарим ви за вниманието</a:t>
            </a:r>
            <a:r>
              <a:rPr lang="bg-BG" sz="6000" dirty="0">
                <a:sym typeface="Wingdings" panose="05000000000000000000" pitchFamily="2" charset="2"/>
              </a:rPr>
              <a:t></a:t>
            </a:r>
            <a:br>
              <a:rPr lang="bg-BG" sz="6000" dirty="0">
                <a:sym typeface="Wingdings" panose="05000000000000000000" pitchFamily="2" charset="2"/>
              </a:rPr>
            </a:br>
            <a:r>
              <a:rPr lang="en-GB" sz="6000" dirty="0">
                <a:sym typeface="Wingdings" panose="05000000000000000000" pitchFamily="2" charset="2"/>
              </a:rPr>
              <a:t>www.zaedno-bg.com</a:t>
            </a:r>
            <a:endParaRPr sz="6000" dirty="0"/>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165</TotalTime>
  <Words>461</Words>
  <Application>Microsoft Office PowerPoint</Application>
  <PresentationFormat>Vlastní</PresentationFormat>
  <Paragraphs>60</Paragraphs>
  <Slides>13</Slides>
  <Notes>10</Notes>
  <HiddenSlides>0</HiddenSlides>
  <MMClips>0</MMClips>
  <ScaleCrop>false</ScaleCrop>
  <HeadingPairs>
    <vt:vector size="4" baseType="variant">
      <vt:variant>
        <vt:lpstr>Motiv</vt:lpstr>
      </vt:variant>
      <vt:variant>
        <vt:i4>1</vt:i4>
      </vt:variant>
      <vt:variant>
        <vt:lpstr>Nadpisy snímků</vt:lpstr>
      </vt:variant>
      <vt:variant>
        <vt:i4>13</vt:i4>
      </vt:variant>
    </vt:vector>
  </HeadingPairs>
  <TitlesOfParts>
    <vt:vector size="14" baseType="lpstr">
      <vt:lpstr>Office Theme</vt:lpstr>
      <vt:lpstr>Prezentace aplikace PowerPoint</vt:lpstr>
      <vt:lpstr>   Практическа задача </vt:lpstr>
      <vt:lpstr>Снимка 1</vt:lpstr>
      <vt:lpstr>Снимка 2</vt:lpstr>
      <vt:lpstr>Снимка 3</vt:lpstr>
      <vt:lpstr>Снимка 4</vt:lpstr>
      <vt:lpstr>Снимка 5</vt:lpstr>
      <vt:lpstr>Снимка 6</vt:lpstr>
      <vt:lpstr>Въпроси за обсъждане:</vt:lpstr>
      <vt:lpstr>Идентичността на хората от снимките</vt:lpstr>
      <vt:lpstr>5 базисни стъпки в процеса на формиране на стеретипи </vt:lpstr>
      <vt:lpstr>Пример:</vt:lpstr>
      <vt:lpstr>Благодарим ви за вниманието www.zaedno-bg.com</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Basic Level - Exercise 3</dc:title>
  <dc:creator>Mi-PC</dc:creator>
  <cp:lastModifiedBy>Dita</cp:lastModifiedBy>
  <cp:revision>19</cp:revision>
  <cp:lastPrinted>2019-08-28T05:48:22Z</cp:lastPrinted>
  <dcterms:modified xsi:type="dcterms:W3CDTF">2019-12-05T06:25:41Z</dcterms:modified>
</cp:coreProperties>
</file>