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comments/comment1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65" r:id="rId9"/>
    <p:sldId id="267" r:id="rId10"/>
    <p:sldId id="268" r:id="rId11"/>
    <p:sldId id="281" r:id="rId12"/>
    <p:sldId id="271" r:id="rId13"/>
    <p:sldId id="273" r:id="rId14"/>
    <p:sldId id="269" r:id="rId15"/>
    <p:sldId id="283" r:id="rId16"/>
    <p:sldId id="272" r:id="rId17"/>
    <p:sldId id="274" r:id="rId18"/>
    <p:sldId id="275" r:id="rId19"/>
    <p:sldId id="276" r:id="rId20"/>
    <p:sldId id="277" r:id="rId21"/>
    <p:sldId id="280" r:id="rId22"/>
    <p:sldId id="279" r:id="rId23"/>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ilizador" initials="U" lastIdx="4"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4" d="100"/>
          <a:sy n="114" d="100"/>
        </p:scale>
        <p:origin x="-918"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5-30T15:59:03.544" idx="4">
    <p:pos x="10" y="10"/>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9-05-30T15:59:03.544" idx="1">
    <p:pos x="10" y="10"/>
    <p:text/>
    <p:extLst>
      <p:ext uri="{C676402C-5697-4E1C-873F-D02D1690AC5C}">
        <p15:threadingInfo xmlns:p15="http://schemas.microsoft.com/office/powerpoint/2012/main" timeZoneBias="-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05-30T15:59:03.544" idx="1">
    <p:pos x="10" y="10"/>
    <p:text/>
    <p:extLst>
      <p:ext uri="{C676402C-5697-4E1C-873F-D02D1690AC5C}">
        <p15:threadingInfo xmlns:p15="http://schemas.microsoft.com/office/powerpoint/2012/main" timeZoneBias="-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9-05-30T15:59:03.544" idx="1">
    <p:pos x="10" y="10"/>
    <p:text/>
    <p:extLst>
      <p:ext uri="{C676402C-5697-4E1C-873F-D02D1690AC5C}">
        <p15:threadingInfo xmlns:p15="http://schemas.microsoft.com/office/powerpoint/2012/main" timeZoneBias="-6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9-05-30T15:59:03.544" idx="1">
    <p:pos x="10" y="10"/>
    <p:text/>
    <p:extLst>
      <p:ext uri="{C676402C-5697-4E1C-873F-D02D1690AC5C}">
        <p15:threadingInfo xmlns:p15="http://schemas.microsoft.com/office/powerpoint/2012/main" timeZoneBias="-6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19-05-30T15:59:03.544" idx="1">
    <p:pos x="10" y="10"/>
    <p:text/>
    <p:extLst>
      <p:ext uri="{C676402C-5697-4E1C-873F-D02D1690AC5C}">
        <p15:threadingInfo xmlns:p15="http://schemas.microsoft.com/office/powerpoint/2012/main" timeZoneBias="-6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19-05-30T15:59:03.544" idx="1">
    <p:pos x="10" y="10"/>
    <p:text/>
    <p:extLst>
      <p:ext uri="{C676402C-5697-4E1C-873F-D02D1690AC5C}">
        <p15:threadingInfo xmlns:p15="http://schemas.microsoft.com/office/powerpoint/2012/main" timeZoneBias="-6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19-05-30T15:59:03.544" idx="1">
    <p:pos x="10" y="10"/>
    <p:text/>
    <p:extLst>
      <p:ext uri="{C676402C-5697-4E1C-873F-D02D1690AC5C}">
        <p15:threadingInfo xmlns:p15="http://schemas.microsoft.com/office/powerpoint/2012/main" timeZoneBias="-6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19-05-30T15:59:03.544" idx="1">
    <p:pos x="10" y="10"/>
    <p:text/>
    <p:extLst>
      <p:ext uri="{C676402C-5697-4E1C-873F-D02D1690AC5C}">
        <p15:threadingInfo xmlns:p15="http://schemas.microsoft.com/office/powerpoint/2012/main" timeZoneBias="-6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19-05-30T15:59:03.544" idx="1">
    <p:pos x="10" y="10"/>
    <p:text/>
    <p:extLst>
      <p:ext uri="{C676402C-5697-4E1C-873F-D02D1690AC5C}">
        <p15:threadingInfo xmlns:p15="http://schemas.microsoft.com/office/powerpoint/2012/main" timeZoneBias="-6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19-05-30T15:59:03.544" idx="3">
    <p:pos x="10" y="10"/>
    <p:text/>
  </p:cm>
</p:cmLst>
</file>

<file path=ppt/comments/comment12.xml><?xml version="1.0" encoding="utf-8"?>
<p:cmLst xmlns:a="http://schemas.openxmlformats.org/drawingml/2006/main" xmlns:r="http://schemas.openxmlformats.org/officeDocument/2006/relationships" xmlns:p="http://schemas.openxmlformats.org/presentationml/2006/main">
  <p:cm authorId="1" dt="2019-05-30T15:59:03.544" idx="2">
    <p:pos x="10" y="10"/>
    <p:tex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Klepnutím lze upravit styl předlohy nadpisů.</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Klepnutím lze upravit styl předlohy podnadpisů.</a:t>
            </a:r>
          </a:p>
        </p:txBody>
      </p:sp>
      <p:sp>
        <p:nvSpPr>
          <p:cNvPr id="4" name="Zástupný symbol pro datum 3"/>
          <p:cNvSpPr>
            <a:spLocks noGrp="1"/>
          </p:cNvSpPr>
          <p:nvPr>
            <p:ph type="dt" sz="half" idx="10"/>
          </p:nvPr>
        </p:nvSpPr>
        <p:spPr/>
        <p:txBody>
          <a:bodyPr/>
          <a:lstStyle/>
          <a:p>
            <a:fld id="{F9787FFD-97D5-45CF-9458-399FDD7A4C36}" type="datetimeFigureOut">
              <a:rPr lang="cs-CZ" smtClean="0"/>
              <a:pPr/>
              <a:t>5.12.2019</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2409309-3194-42C3-A9F6-55C0A7240FC9}"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F9787FFD-97D5-45CF-9458-399FDD7A4C36}" type="datetimeFigureOut">
              <a:rPr lang="cs-CZ" smtClean="0"/>
              <a:pPr/>
              <a:t>5.12.2019</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2409309-3194-42C3-A9F6-55C0A7240FC9}"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Klepnutím lze upravit styly předlohy textu.</a:t>
            </a:r>
          </a:p>
        </p:txBody>
      </p:sp>
      <p:sp>
        <p:nvSpPr>
          <p:cNvPr id="4" name="Zástupný symbol pro datum 3"/>
          <p:cNvSpPr>
            <a:spLocks noGrp="1"/>
          </p:cNvSpPr>
          <p:nvPr>
            <p:ph type="dt" sz="half" idx="10"/>
          </p:nvPr>
        </p:nvSpPr>
        <p:spPr/>
        <p:txBody>
          <a:bodyPr/>
          <a:lstStyle/>
          <a:p>
            <a:fld id="{F9787FFD-97D5-45CF-9458-399FDD7A4C36}" type="datetimeFigureOut">
              <a:rPr lang="cs-CZ" smtClean="0"/>
              <a:pPr/>
              <a:t>5.12.2019</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2409309-3194-42C3-A9F6-55C0A7240FC9}"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F9787FFD-97D5-45CF-9458-399FDD7A4C36}" type="datetimeFigureOut">
              <a:rPr lang="cs-CZ" smtClean="0"/>
              <a:pPr/>
              <a:t>5.12.2019</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2409309-3194-42C3-A9F6-55C0A7240FC9}"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F9787FFD-97D5-45CF-9458-399FDD7A4C36}" type="datetimeFigureOut">
              <a:rPr lang="cs-CZ" smtClean="0"/>
              <a:pPr/>
              <a:t>5.12.2019</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72409309-3194-42C3-A9F6-55C0A7240FC9}"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datum 2"/>
          <p:cNvSpPr>
            <a:spLocks noGrp="1"/>
          </p:cNvSpPr>
          <p:nvPr>
            <p:ph type="dt" sz="half" idx="10"/>
          </p:nvPr>
        </p:nvSpPr>
        <p:spPr/>
        <p:txBody>
          <a:bodyPr/>
          <a:lstStyle/>
          <a:p>
            <a:fld id="{F9787FFD-97D5-45CF-9458-399FDD7A4C36}" type="datetimeFigureOut">
              <a:rPr lang="cs-CZ" smtClean="0"/>
              <a:pPr/>
              <a:t>5.12.2019</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72409309-3194-42C3-A9F6-55C0A7240FC9}"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F9787FFD-97D5-45CF-9458-399FDD7A4C36}" type="datetimeFigureOut">
              <a:rPr lang="cs-CZ" smtClean="0"/>
              <a:pPr/>
              <a:t>5.12.2019</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72409309-3194-42C3-A9F6-55C0A7240FC9}"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p>
            <a:fld id="{F9787FFD-97D5-45CF-9458-399FDD7A4C36}" type="datetimeFigureOut">
              <a:rPr lang="cs-CZ" smtClean="0"/>
              <a:pPr/>
              <a:t>5.12.2019</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2409309-3194-42C3-A9F6-55C0A7240FC9}"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p>
            <a:fld id="{F9787FFD-97D5-45CF-9458-399FDD7A4C36}" type="datetimeFigureOut">
              <a:rPr lang="cs-CZ" smtClean="0"/>
              <a:pPr/>
              <a:t>5.12.2019</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2409309-3194-42C3-A9F6-55C0A7240FC9}"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F9787FFD-97D5-45CF-9458-399FDD7A4C36}" type="datetimeFigureOut">
              <a:rPr lang="cs-CZ" smtClean="0"/>
              <a:pPr/>
              <a:t>5.12.2019</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2409309-3194-42C3-A9F6-55C0A7240FC9}"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F9787FFD-97D5-45CF-9458-399FDD7A4C36}" type="datetimeFigureOut">
              <a:rPr lang="cs-CZ" smtClean="0"/>
              <a:pPr/>
              <a:t>5.12.2019</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2409309-3194-42C3-A9F6-55C0A7240FC9}"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a:t>Klepnutím lze upravit styl předlohy nadpisů.</a:t>
            </a:r>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787FFD-97D5-45CF-9458-399FDD7A4C36}" type="datetimeFigureOut">
              <a:rPr lang="cs-CZ" smtClean="0"/>
              <a:pPr/>
              <a:t>5.12.2019</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409309-3194-42C3-A9F6-55C0A7240FC9}"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1988840"/>
            <a:ext cx="7772400" cy="2160240"/>
          </a:xfrm>
        </p:spPr>
        <p:txBody>
          <a:bodyPr>
            <a:normAutofit/>
          </a:bodyPr>
          <a:lstStyle/>
          <a:p>
            <a:r>
              <a:rPr lang="cs-CZ" sz="2800" dirty="0">
                <a:solidFill>
                  <a:schemeClr val="tx2"/>
                </a:solidFill>
              </a:rPr>
              <a:t>GENDER EDUCATION ADVANCING COMPETENCES </a:t>
            </a:r>
            <a:br>
              <a:rPr lang="cs-CZ" sz="2800" dirty="0">
                <a:solidFill>
                  <a:schemeClr val="tx2"/>
                </a:solidFill>
              </a:rPr>
            </a:br>
            <a:r>
              <a:rPr lang="cs-CZ" sz="2800" dirty="0">
                <a:solidFill>
                  <a:schemeClr val="tx2"/>
                </a:solidFill>
              </a:rPr>
              <a:t>IN CONTEXT OF CHANGING EUROPE</a:t>
            </a:r>
            <a:r>
              <a:rPr lang="cs-CZ" sz="2800" dirty="0"/>
              <a:t/>
            </a:r>
            <a:br>
              <a:rPr lang="cs-CZ" sz="2800" dirty="0"/>
            </a:br>
            <a:r>
              <a:rPr lang="cs-CZ" sz="2800" dirty="0"/>
              <a:t>2017-1-CZ01-KA204-035456</a:t>
            </a:r>
          </a:p>
        </p:txBody>
      </p:sp>
      <p:sp>
        <p:nvSpPr>
          <p:cNvPr id="3" name="Podnadpis 2"/>
          <p:cNvSpPr>
            <a:spLocks noGrp="1"/>
          </p:cNvSpPr>
          <p:nvPr>
            <p:ph type="subTitle" idx="1"/>
          </p:nvPr>
        </p:nvSpPr>
        <p:spPr>
          <a:xfrm>
            <a:off x="683568" y="4581128"/>
            <a:ext cx="7776864" cy="1057672"/>
          </a:xfrm>
        </p:spPr>
        <p:txBody>
          <a:bodyPr>
            <a:normAutofit fontScale="32500" lnSpcReduction="20000"/>
          </a:bodyPr>
          <a:lstStyle/>
          <a:p>
            <a:endParaRPr lang="cs-CZ" dirty="0"/>
          </a:p>
          <a:p>
            <a:pPr algn="l"/>
            <a:r>
              <a:rPr lang="pt-PT" sz="5500" dirty="0"/>
              <a:t>Este projeto foi financiado pela UE. </a:t>
            </a:r>
            <a:r>
              <a:rPr lang="en-US" sz="5500" dirty="0" err="1"/>
              <a:t>Esta</a:t>
            </a:r>
            <a:r>
              <a:rPr lang="en-US" sz="5500" dirty="0"/>
              <a:t> </a:t>
            </a:r>
            <a:r>
              <a:rPr lang="en-US" sz="5500" dirty="0" err="1"/>
              <a:t>apresentação</a:t>
            </a:r>
            <a:r>
              <a:rPr lang="en-US" sz="5500" dirty="0"/>
              <a:t> </a:t>
            </a:r>
            <a:r>
              <a:rPr lang="pt-PT" sz="5500" dirty="0"/>
              <a:t>reflete apenas o ponto de vista das autoras e a EU não se responsabiliza pelo seu conteúdo.</a:t>
            </a:r>
            <a:endParaRPr lang="cs-CZ" sz="5500" dirty="0"/>
          </a:p>
          <a:p>
            <a:endParaRPr lang="cs-CZ" sz="5500" dirty="0"/>
          </a:p>
          <a:p>
            <a:endParaRPr lang="cs-CZ" sz="5500" dirty="0"/>
          </a:p>
          <a:p>
            <a:endParaRPr lang="cs-CZ" dirty="0"/>
          </a:p>
        </p:txBody>
      </p:sp>
      <p:pic>
        <p:nvPicPr>
          <p:cNvPr id="6" name="Obrázek 5" descr="https://eacea.ec.europa.eu/sites/eacea-site/files/logosbeneficaireserasmusright_en.jpg"/>
          <p:cNvPicPr/>
          <p:nvPr/>
        </p:nvPicPr>
        <p:blipFill>
          <a:blip r:embed="rId2" cstate="print"/>
          <a:srcRect r="23718" b="-73"/>
          <a:stretch>
            <a:fillRect/>
          </a:stretch>
        </p:blipFill>
        <p:spPr bwMode="auto">
          <a:xfrm>
            <a:off x="755576" y="620688"/>
            <a:ext cx="3962400" cy="1066800"/>
          </a:xfrm>
          <a:prstGeom prst="rect">
            <a:avLst/>
          </a:prstGeom>
          <a:noFill/>
          <a:ln w="9525">
            <a:noFill/>
            <a:miter lim="800000"/>
            <a:headEnd/>
            <a:tailEnd/>
          </a:ln>
        </p:spPr>
      </p:pic>
      <p:pic>
        <p:nvPicPr>
          <p:cNvPr id="7" name="image1.jpg"/>
          <p:cNvPicPr/>
          <p:nvPr/>
        </p:nvPicPr>
        <p:blipFill>
          <a:blip r:embed="rId3" cstate="print"/>
          <a:srcRect/>
          <a:stretch>
            <a:fillRect/>
          </a:stretch>
        </p:blipFill>
        <p:spPr>
          <a:xfrm>
            <a:off x="6588224" y="620688"/>
            <a:ext cx="1266825" cy="1266825"/>
          </a:xfrm>
          <a:prstGeom prst="rect">
            <a:avLst/>
          </a:prstGeom>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
            <a:extLst>
              <a:ext uri="{FF2B5EF4-FFF2-40B4-BE49-F238E27FC236}">
                <a16:creationId xmlns:a16="http://schemas.microsoft.com/office/drawing/2014/main" xmlns="" id="{CD5F63D7-D8E7-4E45-A515-F26B6D82EC01}"/>
              </a:ext>
            </a:extLst>
          </p:cNvPr>
          <p:cNvSpPr>
            <a:spLocks noGrp="1" noChangeArrowheads="1"/>
          </p:cNvSpPr>
          <p:nvPr>
            <p:ph type="ctrTitle"/>
          </p:nvPr>
        </p:nvSpPr>
        <p:spPr bwMode="auto">
          <a:xfrm>
            <a:off x="683567" y="1372126"/>
            <a:ext cx="7776865"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l"/>
            <a:r>
              <a:rPr lang="pt-PT" sz="2400" b="1" dirty="0">
                <a:solidFill>
                  <a:schemeClr val="tx1">
                    <a:lumMod val="75000"/>
                    <a:lumOff val="25000"/>
                  </a:schemeClr>
                </a:solidFill>
              </a:rPr>
              <a:t>Retrato da igualdade de género no trabalho. Onde?</a:t>
            </a:r>
            <a:r>
              <a:rPr lang="cs-CZ" sz="2400" b="1" dirty="0">
                <a:solidFill>
                  <a:schemeClr val="tx1">
                    <a:lumMod val="75000"/>
                    <a:lumOff val="25000"/>
                  </a:schemeClr>
                </a:solidFill>
              </a:rPr>
              <a:t/>
            </a:r>
            <a:br>
              <a:rPr lang="cs-CZ" sz="2400" b="1" dirty="0">
                <a:solidFill>
                  <a:schemeClr val="tx1">
                    <a:lumMod val="75000"/>
                    <a:lumOff val="25000"/>
                  </a:schemeClr>
                </a:solidFill>
              </a:rPr>
            </a:br>
            <a:r>
              <a:rPr lang="cs-CZ" sz="2400" b="1" dirty="0">
                <a:solidFill>
                  <a:schemeClr val="tx1">
                    <a:lumMod val="75000"/>
                    <a:lumOff val="25000"/>
                  </a:schemeClr>
                </a:solidFill>
              </a:rPr>
              <a:t/>
            </a:r>
            <a:br>
              <a:rPr lang="cs-CZ" sz="2400" b="1" dirty="0">
                <a:solidFill>
                  <a:schemeClr val="tx1">
                    <a:lumMod val="75000"/>
                    <a:lumOff val="25000"/>
                  </a:schemeClr>
                </a:solidFill>
              </a:rPr>
            </a:br>
            <a:r>
              <a:rPr kumimoji="0" lang="pt-PT" altLang="pt-PT" sz="2400" b="1" i="0" u="none" strike="noStrike" cap="none" normalizeH="0" baseline="0" dirty="0">
                <a:ln>
                  <a:noFill/>
                </a:ln>
                <a:solidFill>
                  <a:srgbClr val="000000"/>
                </a:solidFill>
                <a:effectLst/>
                <a:latin typeface="Arial" panose="020B0604020202020204" pitchFamily="34" charset="0"/>
                <a:ea typeface="Arial" panose="020B0604020202020204" pitchFamily="34" charset="0"/>
              </a:rPr>
              <a:t>Pré-conceito e preconceito: </a:t>
            </a:r>
            <a:r>
              <a:rPr kumimoji="0" lang="pt-PT" altLang="pt-PT" sz="2400" b="0" i="0" u="none" strike="noStrike" cap="none" normalizeH="0" baseline="0" dirty="0">
                <a:ln>
                  <a:noFill/>
                </a:ln>
                <a:solidFill>
                  <a:srgbClr val="000000"/>
                </a:solidFill>
                <a:effectLst/>
                <a:latin typeface="Arial" panose="020B0604020202020204" pitchFamily="34" charset="0"/>
                <a:ea typeface="Arial" panose="020B0604020202020204" pitchFamily="34" charset="0"/>
              </a:rPr>
              <a:t>julgamento preliminar de uma pessoa, grupo de pessoas ou comportamento formado na ausência de conhecimento suficiente sobre elas</a:t>
            </a:r>
            <a:br>
              <a:rPr kumimoji="0" lang="pt-PT" altLang="pt-PT" sz="2400" b="0" i="0" u="none" strike="noStrike" cap="none" normalizeH="0" baseline="0" dirty="0">
                <a:ln>
                  <a:noFill/>
                </a:ln>
                <a:solidFill>
                  <a:srgbClr val="000000"/>
                </a:solidFill>
                <a:effectLst/>
                <a:latin typeface="Arial" panose="020B0604020202020204" pitchFamily="34" charset="0"/>
                <a:ea typeface="Arial" panose="020B0604020202020204" pitchFamily="34" charset="0"/>
              </a:rPr>
            </a:br>
            <a:r>
              <a:rPr kumimoji="0" lang="pt-PT" altLang="pt-PT" sz="2400" b="0" i="0" u="none" strike="noStrike" cap="none" normalizeH="0" baseline="0" dirty="0">
                <a:ln>
                  <a:noFill/>
                </a:ln>
                <a:solidFill>
                  <a:srgbClr val="000000"/>
                </a:solidFill>
                <a:effectLst/>
                <a:latin typeface="Arial" panose="020B0604020202020204" pitchFamily="34" charset="0"/>
                <a:ea typeface="Arial" panose="020B0604020202020204" pitchFamily="34" charset="0"/>
              </a:rPr>
              <a:t/>
            </a:r>
            <a:br>
              <a:rPr kumimoji="0" lang="pt-PT" altLang="pt-PT" sz="2400" b="0" i="0" u="none" strike="noStrike" cap="none" normalizeH="0" baseline="0" dirty="0">
                <a:ln>
                  <a:noFill/>
                </a:ln>
                <a:solidFill>
                  <a:srgbClr val="000000"/>
                </a:solidFill>
                <a:effectLst/>
                <a:latin typeface="Arial" panose="020B0604020202020204" pitchFamily="34" charset="0"/>
                <a:ea typeface="Arial" panose="020B0604020202020204" pitchFamily="34" charset="0"/>
              </a:rPr>
            </a:br>
            <a:endParaRPr kumimoji="0" lang="pt-PT" altLang="pt-PT" sz="24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PT" altLang="pt-PT" sz="2400" b="1" i="0" u="none" strike="noStrike" cap="none" normalizeH="0" baseline="0" dirty="0">
                <a:ln>
                  <a:noFill/>
                </a:ln>
                <a:solidFill>
                  <a:srgbClr val="000000"/>
                </a:solidFill>
                <a:effectLst/>
                <a:latin typeface="Arial" panose="020B0604020202020204" pitchFamily="34" charset="0"/>
                <a:ea typeface="Arial" panose="020B0604020202020204" pitchFamily="34" charset="0"/>
              </a:rPr>
              <a:t>Estereótipo:</a:t>
            </a:r>
            <a:r>
              <a:rPr kumimoji="0" lang="pt-PT" altLang="pt-PT" sz="2400" b="0" i="0" u="none" strike="noStrike" cap="none" normalizeH="0" baseline="0" dirty="0">
                <a:ln>
                  <a:noFill/>
                </a:ln>
                <a:solidFill>
                  <a:srgbClr val="000000"/>
                </a:solidFill>
                <a:effectLst/>
                <a:latin typeface="Arial" panose="020B0604020202020204" pitchFamily="34" charset="0"/>
                <a:ea typeface="Arial" panose="020B0604020202020204" pitchFamily="34" charset="0"/>
              </a:rPr>
              <a:t> opinião simplificada e generalizada formada com base na associação de pessoas com um grupo específico. Um ponto de vista que muitas pessoas partilham sobre uma coisa ou uma categoria e que é muitas vezes total ou parcialmente falso</a:t>
            </a:r>
            <a:endParaRPr kumimoji="0" lang="pt-PT" altLang="pt-PT" sz="2400" b="0" i="0" u="none" strike="noStrike" cap="none" normalizeH="0" baseline="0" dirty="0">
              <a:ln>
                <a:noFill/>
              </a:ln>
              <a:solidFill>
                <a:schemeClr val="tx1"/>
              </a:solidFill>
              <a:effectLst/>
              <a:latin typeface="Arial" panose="020B0604020202020204" pitchFamily="34" charset="0"/>
            </a:endParaRPr>
          </a:p>
        </p:txBody>
      </p:sp>
      <p:pic>
        <p:nvPicPr>
          <p:cNvPr id="6" name="Obrázek 5"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3043865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1">
            <a:extLst>
              <a:ext uri="{FF2B5EF4-FFF2-40B4-BE49-F238E27FC236}">
                <a16:creationId xmlns:a16="http://schemas.microsoft.com/office/drawing/2014/main" xmlns="" id="{E17656D0-5F11-4694-9CA0-F13F9C194860}"/>
              </a:ext>
            </a:extLst>
          </p:cNvPr>
          <p:cNvSpPr>
            <a:spLocks noGrp="1"/>
          </p:cNvSpPr>
          <p:nvPr>
            <p:ph type="ctrTitle"/>
          </p:nvPr>
        </p:nvSpPr>
        <p:spPr>
          <a:xfrm>
            <a:off x="685800" y="1124744"/>
            <a:ext cx="7772400" cy="4392487"/>
          </a:xfrm>
        </p:spPr>
        <p:txBody>
          <a:bodyPr>
            <a:normAutofit/>
          </a:bodyPr>
          <a:lstStyle/>
          <a:p>
            <a:pPr algn="l"/>
            <a:r>
              <a:rPr lang="pt-PT" sz="2400" b="1" dirty="0">
                <a:solidFill>
                  <a:srgbClr val="000000"/>
                </a:solidFill>
                <a:latin typeface="Arial" panose="020B0604020202020204" pitchFamily="34" charset="0"/>
              </a:rPr>
              <a:t>Discriminação: </a:t>
            </a:r>
            <a:r>
              <a:rPr lang="pt-PT" sz="2400" dirty="0">
                <a:solidFill>
                  <a:srgbClr val="000000"/>
                </a:solidFill>
                <a:latin typeface="Arial" panose="020B0604020202020204" pitchFamily="34" charset="0"/>
              </a:rPr>
              <a:t>atitude ou ação baseada em preconceitos ou estereótipos. Atitude ou ação em relação às pessoas, com base apenas na sua pertença a um determinado grupo (idade, sexo, etnia, religião, etc.), sem prestar atenção às suas qualidades individuais</a:t>
            </a:r>
            <a:br>
              <a:rPr lang="pt-PT" sz="2400" dirty="0">
                <a:solidFill>
                  <a:srgbClr val="000000"/>
                </a:solidFill>
                <a:latin typeface="Arial" panose="020B0604020202020204" pitchFamily="34" charset="0"/>
              </a:rPr>
            </a:br>
            <a:r>
              <a:rPr lang="pt-PT" sz="2400" dirty="0">
                <a:solidFill>
                  <a:srgbClr val="000000"/>
                </a:solidFill>
                <a:latin typeface="Arial" panose="020B0604020202020204" pitchFamily="34" charset="0"/>
              </a:rPr>
              <a:t/>
            </a:r>
            <a:br>
              <a:rPr lang="pt-PT" sz="2400" dirty="0">
                <a:solidFill>
                  <a:srgbClr val="000000"/>
                </a:solidFill>
                <a:latin typeface="Arial" panose="020B0604020202020204" pitchFamily="34" charset="0"/>
              </a:rPr>
            </a:br>
            <a:r>
              <a:rPr lang="pt-PT" sz="2400" dirty="0">
                <a:solidFill>
                  <a:srgbClr val="000000"/>
                </a:solidFill>
                <a:latin typeface="Arial" panose="020B0604020202020204" pitchFamily="34" charset="0"/>
              </a:rPr>
              <a:t/>
            </a:r>
            <a:br>
              <a:rPr lang="pt-PT" sz="2400" dirty="0">
                <a:solidFill>
                  <a:srgbClr val="000000"/>
                </a:solidFill>
                <a:latin typeface="Arial" panose="020B0604020202020204" pitchFamily="34" charset="0"/>
              </a:rPr>
            </a:br>
            <a:r>
              <a:rPr lang="pt-PT" sz="2400" b="1" dirty="0">
                <a:solidFill>
                  <a:srgbClr val="000000"/>
                </a:solidFill>
                <a:latin typeface="Arial" panose="020B0604020202020204" pitchFamily="34" charset="0"/>
                <a:ea typeface="Arial" panose="020B0604020202020204" pitchFamily="34" charset="0"/>
              </a:rPr>
              <a:t>Estigma:</a:t>
            </a:r>
            <a:r>
              <a:rPr lang="pt-PT" sz="2400" dirty="0">
                <a:solidFill>
                  <a:srgbClr val="000000"/>
                </a:solidFill>
                <a:latin typeface="Arial" panose="020B0604020202020204" pitchFamily="34" charset="0"/>
                <a:ea typeface="Arial" panose="020B0604020202020204" pitchFamily="34" charset="0"/>
              </a:rPr>
              <a:t> (marca, cicatriz, vergonha) forte desaprovação pública baseada em funcionalidades externas, rejeição pública e rotulagem</a:t>
            </a:r>
            <a:endParaRPr lang="pt-PT" sz="2400" dirty="0">
              <a:solidFill>
                <a:srgbClr val="000000"/>
              </a:solidFill>
              <a:latin typeface="Arial" panose="020B0604020202020204" pitchFamily="34" charset="0"/>
            </a:endParaRPr>
          </a:p>
        </p:txBody>
      </p:sp>
      <p:pic>
        <p:nvPicPr>
          <p:cNvPr id="7" name="Obrázek 6"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1891249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xmlns="" id="{0DC1D4C8-3142-46B5-BA77-7250FD2BE15F}"/>
              </a:ext>
            </a:extLst>
          </p:cNvPr>
          <p:cNvSpPr>
            <a:spLocks noGrp="1"/>
          </p:cNvSpPr>
          <p:nvPr>
            <p:ph type="ctrTitle"/>
          </p:nvPr>
        </p:nvSpPr>
        <p:spPr/>
        <p:txBody>
          <a:bodyPr/>
          <a:lstStyle/>
          <a:p>
            <a:r>
              <a:rPr lang="pt-PT" sz="3600" dirty="0">
                <a:latin typeface="Arial" panose="020B0604020202020204" pitchFamily="34" charset="0"/>
                <a:cs typeface="Arial" panose="020B0604020202020204" pitchFamily="34" charset="0"/>
              </a:rPr>
              <a:t>Exercício 1</a:t>
            </a:r>
            <a:r>
              <a:rPr lang="pt-PT" dirty="0">
                <a:latin typeface="Arial" panose="020B0604020202020204" pitchFamily="34" charset="0"/>
                <a:cs typeface="Arial" panose="020B0604020202020204" pitchFamily="34" charset="0"/>
              </a:rPr>
              <a:t/>
            </a:r>
            <a:br>
              <a:rPr lang="pt-PT" dirty="0">
                <a:latin typeface="Arial" panose="020B0604020202020204" pitchFamily="34" charset="0"/>
                <a:cs typeface="Arial" panose="020B0604020202020204" pitchFamily="34" charset="0"/>
              </a:rPr>
            </a:br>
            <a:r>
              <a:rPr lang="pt-PT" dirty="0">
                <a:latin typeface="Arial" panose="020B0604020202020204" pitchFamily="34" charset="0"/>
                <a:cs typeface="Arial" panose="020B0604020202020204" pitchFamily="34" charset="0"/>
              </a:rPr>
              <a:t>Participante mistério</a:t>
            </a:r>
          </a:p>
        </p:txBody>
      </p:sp>
      <p:pic>
        <p:nvPicPr>
          <p:cNvPr id="6" name="Obrázek 5"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527915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ED949D1-0A60-4448-93F3-713B5D6B662A}"/>
              </a:ext>
            </a:extLst>
          </p:cNvPr>
          <p:cNvSpPr>
            <a:spLocks noGrp="1" noChangeArrowheads="1"/>
          </p:cNvSpPr>
          <p:nvPr>
            <p:ph type="ctrTitle"/>
          </p:nvPr>
        </p:nvSpPr>
        <p:spPr bwMode="auto">
          <a:xfrm>
            <a:off x="899592" y="1705283"/>
            <a:ext cx="7488832" cy="390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pt-PT" altLang="pt-PT" sz="2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Apercebeu-se do processo que acabámos de descrever neste exercício?</a:t>
            </a:r>
            <a:br>
              <a:rPr kumimoji="0" lang="pt-PT" altLang="pt-PT" sz="2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r>
              <a:rPr kumimoji="0" lang="pt-PT" altLang="pt-PT" sz="2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a:r>
            <a:br>
              <a:rPr kumimoji="0" lang="pt-PT" altLang="pt-PT" sz="2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br>
            <a:endParaRPr kumimoji="0" lang="pt-PT" altLang="pt-PT"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pt-PT" altLang="pt-PT" sz="24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Consegue recordar alguns estereótipos iniciados desta forma, em que fez um julgamento errado sobre alguém?</a:t>
            </a:r>
            <a:endParaRPr kumimoji="0" lang="pt-PT" altLang="pt-PT" sz="2400" b="0" i="0" u="none" strike="noStrike" cap="none" normalizeH="0" baseline="0" dirty="0">
              <a:ln>
                <a:noFill/>
              </a:ln>
              <a:solidFill>
                <a:schemeClr val="tx1"/>
              </a:solidFill>
              <a:effectLst/>
              <a:latin typeface="Arial" panose="020B0604020202020204" pitchFamily="34" charset="0"/>
            </a:endParaRPr>
          </a:p>
        </p:txBody>
      </p:sp>
      <p:pic>
        <p:nvPicPr>
          <p:cNvPr id="6" name="Obrázek 5"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3215170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xmlns="" id="{EAB34907-12ED-42D7-8136-85B5F9CAC430}"/>
              </a:ext>
            </a:extLst>
          </p:cNvPr>
          <p:cNvSpPr>
            <a:spLocks noGrp="1" noChangeArrowheads="1"/>
          </p:cNvSpPr>
          <p:nvPr>
            <p:ph type="ctrTitle"/>
          </p:nvPr>
        </p:nvSpPr>
        <p:spPr bwMode="auto">
          <a:xfrm>
            <a:off x="755576" y="2178003"/>
            <a:ext cx="7702624"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lang="pt-PT" altLang="pt-PT" sz="3200" dirty="0">
                <a:latin typeface="Arial" panose="020B0604020202020204" pitchFamily="34" charset="0"/>
                <a:ea typeface="Arial" panose="020B0604020202020204" pitchFamily="34" charset="0"/>
              </a:rPr>
              <a:t>Exercício 2 </a:t>
            </a:r>
            <a:r>
              <a:rPr lang="pt-PT" altLang="pt-PT" sz="2400" dirty="0">
                <a:latin typeface="Arial" panose="020B0604020202020204" pitchFamily="34" charset="0"/>
                <a:ea typeface="Arial" panose="020B0604020202020204" pitchFamily="34" charset="0"/>
              </a:rPr>
              <a:t/>
            </a:r>
            <a:br>
              <a:rPr lang="pt-PT" altLang="pt-PT" sz="2400" dirty="0">
                <a:latin typeface="Arial" panose="020B0604020202020204" pitchFamily="34" charset="0"/>
                <a:ea typeface="Arial" panose="020B0604020202020204" pitchFamily="34" charset="0"/>
              </a:rPr>
            </a:br>
            <a:r>
              <a:rPr lang="pt-PT" altLang="pt-PT" sz="2400" dirty="0">
                <a:latin typeface="Arial" panose="020B0604020202020204" pitchFamily="34" charset="0"/>
                <a:ea typeface="Arial" panose="020B0604020202020204" pitchFamily="34" charset="0"/>
              </a:rPr>
              <a:t/>
            </a:r>
            <a:br>
              <a:rPr lang="pt-PT" altLang="pt-PT" sz="2400" dirty="0">
                <a:latin typeface="Arial" panose="020B0604020202020204" pitchFamily="34" charset="0"/>
                <a:ea typeface="Arial" panose="020B0604020202020204" pitchFamily="34" charset="0"/>
              </a:rPr>
            </a:br>
            <a:r>
              <a:rPr lang="pt-PT" altLang="pt-PT" dirty="0">
                <a:latin typeface="Arial" panose="020B0604020202020204" pitchFamily="34" charset="0"/>
                <a:ea typeface="Arial" panose="020B0604020202020204" pitchFamily="34" charset="0"/>
              </a:rPr>
              <a:t>Sem ofensa…</a:t>
            </a:r>
            <a:r>
              <a:rPr lang="pt-PT" altLang="pt-PT" sz="2400" dirty="0">
                <a:latin typeface="Arial" panose="020B0604020202020204" pitchFamily="34" charset="0"/>
                <a:ea typeface="Arial" panose="020B0604020202020204" pitchFamily="34" charset="0"/>
              </a:rPr>
              <a:t/>
            </a:r>
            <a:br>
              <a:rPr lang="pt-PT" altLang="pt-PT" sz="2400" dirty="0">
                <a:latin typeface="Arial" panose="020B0604020202020204" pitchFamily="34" charset="0"/>
                <a:ea typeface="Arial" panose="020B0604020202020204" pitchFamily="34" charset="0"/>
              </a:rPr>
            </a:br>
            <a:endParaRPr kumimoji="0" lang="pt-PT" altLang="pt-PT" sz="2400" b="0" i="0" u="none" strike="noStrike" cap="none" normalizeH="0" baseline="0" dirty="0">
              <a:ln>
                <a:noFill/>
              </a:ln>
              <a:solidFill>
                <a:schemeClr val="tx1"/>
              </a:solidFill>
              <a:effectLst/>
              <a:latin typeface="Arial" panose="020B0604020202020204" pitchFamily="34" charset="0"/>
            </a:endParaRPr>
          </a:p>
        </p:txBody>
      </p:sp>
      <p:pic>
        <p:nvPicPr>
          <p:cNvPr id="7" name="Obrázek 6"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438981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xmlns="" id="{E3A37B93-9B2A-4E03-AF19-D2D83FFBE674}"/>
              </a:ext>
            </a:extLst>
          </p:cNvPr>
          <p:cNvSpPr>
            <a:spLocks noGrp="1"/>
          </p:cNvSpPr>
          <p:nvPr>
            <p:ph type="ctrTitle"/>
          </p:nvPr>
        </p:nvSpPr>
        <p:spPr>
          <a:xfrm>
            <a:off x="685800" y="2130425"/>
            <a:ext cx="7772400" cy="1298575"/>
          </a:xfrm>
        </p:spPr>
        <p:txBody>
          <a:bodyPr>
            <a:noAutofit/>
          </a:bodyPr>
          <a:lstStyle/>
          <a:p>
            <a:pPr algn="just">
              <a:lnSpc>
                <a:spcPct val="150000"/>
              </a:lnSpc>
            </a:pPr>
            <a:r>
              <a:rPr lang="pt-PT" altLang="pt-PT" sz="2800" dirty="0">
                <a:latin typeface="Arial" panose="020B0604020202020204" pitchFamily="34" charset="0"/>
                <a:ea typeface="Arial" panose="020B0604020202020204" pitchFamily="34" charset="0"/>
              </a:rPr>
              <a:t/>
            </a:r>
            <a:br>
              <a:rPr lang="pt-PT" altLang="pt-PT" sz="2800" dirty="0">
                <a:latin typeface="Arial" panose="020B0604020202020204" pitchFamily="34" charset="0"/>
                <a:ea typeface="Arial" panose="020B0604020202020204" pitchFamily="34" charset="0"/>
              </a:rPr>
            </a:br>
            <a:r>
              <a:rPr lang="pt-PT" altLang="pt-PT" sz="2800" dirty="0">
                <a:latin typeface="Arial" panose="020B0604020202020204" pitchFamily="34" charset="0"/>
                <a:ea typeface="Arial" panose="020B0604020202020204" pitchFamily="34" charset="0"/>
              </a:rPr>
              <a:t>Participantes devem recordar e discutir uma situação em que foram vítimas de preconceitos de género, estereótipos ou discriminação ou ofenderam alguém, sem noção disso, com base em preconceitos e estereótipos de género.</a:t>
            </a:r>
            <a:endParaRPr lang="pt-PT" sz="2800" dirty="0"/>
          </a:p>
        </p:txBody>
      </p:sp>
      <p:pic>
        <p:nvPicPr>
          <p:cNvPr id="6" name="Obrázek 5"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2361911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xmlns="" id="{E3A37B93-9B2A-4E03-AF19-D2D83FFBE674}"/>
              </a:ext>
            </a:extLst>
          </p:cNvPr>
          <p:cNvSpPr>
            <a:spLocks noGrp="1"/>
          </p:cNvSpPr>
          <p:nvPr>
            <p:ph type="ctrTitle"/>
          </p:nvPr>
        </p:nvSpPr>
        <p:spPr>
          <a:xfrm>
            <a:off x="685800" y="2130425"/>
            <a:ext cx="7486600" cy="45719"/>
          </a:xfrm>
        </p:spPr>
        <p:txBody>
          <a:bodyPr>
            <a:normAutofit fontScale="90000"/>
          </a:bodyPr>
          <a:lstStyle/>
          <a:p>
            <a:pPr algn="l"/>
            <a:r>
              <a:rPr lang="pt-PT" dirty="0"/>
              <a:t/>
            </a:r>
            <a:br>
              <a:rPr lang="pt-PT" dirty="0"/>
            </a:br>
            <a:r>
              <a:rPr lang="pt-PT" dirty="0"/>
              <a:t/>
            </a:r>
            <a:br>
              <a:rPr lang="pt-PT" dirty="0"/>
            </a:br>
            <a:r>
              <a:rPr lang="pt-PT" dirty="0"/>
              <a:t/>
            </a:r>
            <a:br>
              <a:rPr lang="pt-PT" dirty="0"/>
            </a:br>
            <a:r>
              <a:rPr lang="pt-PT" dirty="0"/>
              <a:t/>
            </a:r>
            <a:br>
              <a:rPr lang="pt-PT" dirty="0"/>
            </a:br>
            <a:r>
              <a:rPr lang="pt-PT" dirty="0"/>
              <a:t/>
            </a:r>
            <a:br>
              <a:rPr lang="pt-PT" dirty="0"/>
            </a:br>
            <a:r>
              <a:rPr lang="pt-PT" dirty="0"/>
              <a:t>Como se sentiu nessa situação? </a:t>
            </a:r>
            <a:br>
              <a:rPr lang="pt-PT" dirty="0"/>
            </a:br>
            <a:r>
              <a:rPr lang="pt-PT" dirty="0"/>
              <a:t/>
            </a:r>
            <a:br>
              <a:rPr lang="pt-PT" dirty="0"/>
            </a:br>
            <a:r>
              <a:rPr lang="pt-PT" dirty="0"/>
              <a:t>Como é que essa memória se reflete na sua vida atual? </a:t>
            </a:r>
            <a:br>
              <a:rPr lang="pt-PT" dirty="0"/>
            </a:br>
            <a:r>
              <a:rPr lang="pt-PT" dirty="0"/>
              <a:t/>
            </a:r>
            <a:br>
              <a:rPr lang="pt-PT" dirty="0"/>
            </a:br>
            <a:r>
              <a:rPr lang="pt-PT" dirty="0"/>
              <a:t>Se estivesse perante essa situação hoje reagiria da mesma maneira?</a:t>
            </a:r>
          </a:p>
        </p:txBody>
      </p:sp>
      <p:pic>
        <p:nvPicPr>
          <p:cNvPr id="6" name="Obrázek 5"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1223535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xmlns="" id="{E3A37B93-9B2A-4E03-AF19-D2D83FFBE674}"/>
              </a:ext>
            </a:extLst>
          </p:cNvPr>
          <p:cNvSpPr>
            <a:spLocks noGrp="1"/>
          </p:cNvSpPr>
          <p:nvPr>
            <p:ph type="ctrTitle"/>
          </p:nvPr>
        </p:nvSpPr>
        <p:spPr>
          <a:xfrm>
            <a:off x="685800" y="1389367"/>
            <a:ext cx="7772400" cy="3890863"/>
          </a:xfrm>
        </p:spPr>
        <p:txBody>
          <a:bodyPr/>
          <a:lstStyle/>
          <a:p>
            <a:r>
              <a:rPr lang="pt-PT" sz="2800" dirty="0">
                <a:latin typeface="Arial" panose="020B0604020202020204" pitchFamily="34" charset="0"/>
                <a:cs typeface="Arial" panose="020B0604020202020204" pitchFamily="34" charset="0"/>
              </a:rPr>
              <a:t>Exercício 3</a:t>
            </a:r>
            <a:r>
              <a:rPr lang="pt-PT" dirty="0"/>
              <a:t/>
            </a:r>
            <a:br>
              <a:rPr lang="pt-PT" dirty="0"/>
            </a:br>
            <a:r>
              <a:rPr lang="pt-PT" dirty="0">
                <a:latin typeface="Arial" panose="020B0604020202020204" pitchFamily="34" charset="0"/>
                <a:cs typeface="Arial" panose="020B0604020202020204" pitchFamily="34" charset="0"/>
              </a:rPr>
              <a:t>Quem é?</a:t>
            </a:r>
          </a:p>
        </p:txBody>
      </p:sp>
      <p:pic>
        <p:nvPicPr>
          <p:cNvPr id="6" name="Obrázek 5"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2516915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28CEC29-E64A-4AFE-ACB9-189F1D052D74}"/>
              </a:ext>
            </a:extLst>
          </p:cNvPr>
          <p:cNvSpPr>
            <a:spLocks noGrp="1" noChangeArrowheads="1"/>
          </p:cNvSpPr>
          <p:nvPr>
            <p:ph type="ctrTitle"/>
          </p:nvPr>
        </p:nvSpPr>
        <p:spPr bwMode="auto">
          <a:xfrm>
            <a:off x="2195736" y="2872880"/>
            <a:ext cx="511256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PT" altLang="pt-PT" sz="1800" b="0" i="0" u="none" strike="noStrike" cap="none" normalizeH="0" baseline="0" dirty="0">
                <a:ln>
                  <a:noFill/>
                </a:ln>
                <a:solidFill>
                  <a:schemeClr val="tx1"/>
                </a:solidFill>
                <a:effectLst/>
                <a:latin typeface="Arial" panose="020B0604020202020204" pitchFamily="34" charset="0"/>
              </a:rPr>
              <a:t/>
            </a:r>
            <a:br>
              <a:rPr kumimoji="0" lang="pt-PT" altLang="pt-PT" sz="1800" b="0" i="0" u="none" strike="noStrike" cap="none" normalizeH="0" baseline="0" dirty="0">
                <a:ln>
                  <a:noFill/>
                </a:ln>
                <a:solidFill>
                  <a:schemeClr val="tx1"/>
                </a:solidFill>
                <a:effectLst/>
                <a:latin typeface="Arial" panose="020B0604020202020204" pitchFamily="34" charset="0"/>
              </a:rPr>
            </a:br>
            <a:r>
              <a:rPr kumimoji="0" lang="pt-PT" altLang="pt-PT" sz="1800" b="0" i="0" u="none" strike="noStrike" cap="none" normalizeH="0" baseline="0" dirty="0">
                <a:ln>
                  <a:noFill/>
                </a:ln>
                <a:solidFill>
                  <a:schemeClr val="tx1"/>
                </a:solidFill>
                <a:effectLst/>
                <a:latin typeface="Arial" panose="020B0604020202020204" pitchFamily="34" charset="0"/>
              </a:rPr>
              <a:t/>
            </a:r>
            <a:br>
              <a:rPr kumimoji="0" lang="pt-PT" altLang="pt-PT" sz="1800" b="0" i="0" u="none" strike="noStrike" cap="none" normalizeH="0" baseline="0" dirty="0">
                <a:ln>
                  <a:noFill/>
                </a:ln>
                <a:solidFill>
                  <a:schemeClr val="tx1"/>
                </a:solidFill>
                <a:effectLst/>
                <a:latin typeface="Arial" panose="020B0604020202020204" pitchFamily="34" charset="0"/>
              </a:rPr>
            </a:br>
            <a:endParaRPr kumimoji="0" lang="pt-PT" altLang="pt-PT" sz="1800" b="0" i="0" u="none" strike="noStrike" cap="none" normalizeH="0" baseline="0" dirty="0">
              <a:ln>
                <a:noFill/>
              </a:ln>
              <a:solidFill>
                <a:schemeClr val="tx1"/>
              </a:solidFill>
              <a:effectLst/>
              <a:latin typeface="Arial" panose="020B0604020202020204" pitchFamily="34" charset="0"/>
            </a:endParaRPr>
          </a:p>
        </p:txBody>
      </p:sp>
      <p:pic>
        <p:nvPicPr>
          <p:cNvPr id="4" name="Google Shape;91;p14">
            <a:extLst>
              <a:ext uri="{FF2B5EF4-FFF2-40B4-BE49-F238E27FC236}">
                <a16:creationId xmlns:a16="http://schemas.microsoft.com/office/drawing/2014/main" xmlns="" id="{91E4CBF5-866C-4B52-8A6A-157E7021E987}"/>
              </a:ext>
            </a:extLst>
          </p:cNvPr>
          <p:cNvPicPr preferRelativeResize="0"/>
          <p:nvPr/>
        </p:nvPicPr>
        <p:blipFill rotWithShape="1">
          <a:blip r:embed="rId2">
            <a:alphaModFix/>
          </a:blip>
          <a:srcRect/>
          <a:stretch/>
        </p:blipFill>
        <p:spPr>
          <a:xfrm>
            <a:off x="2508556" y="836712"/>
            <a:ext cx="4126887" cy="4389120"/>
          </a:xfrm>
          <a:prstGeom prst="rect">
            <a:avLst/>
          </a:prstGeom>
          <a:noFill/>
          <a:ln>
            <a:noFill/>
          </a:ln>
        </p:spPr>
      </p:pic>
      <p:sp>
        <p:nvSpPr>
          <p:cNvPr id="3" name="TextovéPole 2">
            <a:extLst>
              <a:ext uri="{FF2B5EF4-FFF2-40B4-BE49-F238E27FC236}">
                <a16:creationId xmlns:a16="http://schemas.microsoft.com/office/drawing/2014/main" xmlns="" id="{1E16DC5F-F7DA-4E2A-9966-AA5498647AA2}"/>
              </a:ext>
            </a:extLst>
          </p:cNvPr>
          <p:cNvSpPr txBox="1"/>
          <p:nvPr/>
        </p:nvSpPr>
        <p:spPr>
          <a:xfrm>
            <a:off x="107504" y="6453336"/>
            <a:ext cx="8928992" cy="415498"/>
          </a:xfrm>
          <a:prstGeom prst="rect">
            <a:avLst/>
          </a:prstGeom>
          <a:noFill/>
        </p:spPr>
        <p:txBody>
          <a:bodyPr wrap="square" rtlCol="0">
            <a:spAutoFit/>
          </a:bodyPr>
          <a:lstStyle/>
          <a:p>
            <a:r>
              <a:rPr lang="cs-CZ" sz="1050" dirty="0"/>
              <a:t>https://www.google.com/url?sa=i&amp;rct=j&amp;q=&amp;esrc=s&amp;source=images&amp;cd=&amp;ved=2ahUKEwiLw5mew_jlAhUCaFAKHax7D4MQjRx6BAgBEAQ&amp;url=https%3A%2F%2Fkadinvest.org%2Fopalsingleevent-speaker%2Faliko-dangote%2F&amp;psig=AOvVaw3PYLWVd4s7F6TEw9HQQ2hl&amp;ust=1574330140091973</a:t>
            </a:r>
          </a:p>
        </p:txBody>
      </p:sp>
    </p:spTree>
    <p:extLst>
      <p:ext uri="{BB962C8B-B14F-4D97-AF65-F5344CB8AC3E}">
        <p14:creationId xmlns:p14="http://schemas.microsoft.com/office/powerpoint/2010/main" val="960583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28CEC29-E64A-4AFE-ACB9-189F1D052D74}"/>
              </a:ext>
            </a:extLst>
          </p:cNvPr>
          <p:cNvSpPr>
            <a:spLocks noGrp="1" noChangeArrowheads="1"/>
          </p:cNvSpPr>
          <p:nvPr>
            <p:ph type="ctrTitle"/>
          </p:nvPr>
        </p:nvSpPr>
        <p:spPr bwMode="auto">
          <a:xfrm>
            <a:off x="2195736" y="2872880"/>
            <a:ext cx="511256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PT" altLang="pt-PT" sz="1800" b="0" i="0" u="none" strike="noStrike" cap="none" normalizeH="0" baseline="0" dirty="0">
                <a:ln>
                  <a:noFill/>
                </a:ln>
                <a:solidFill>
                  <a:schemeClr val="tx1"/>
                </a:solidFill>
                <a:effectLst/>
                <a:latin typeface="Arial" panose="020B0604020202020204" pitchFamily="34" charset="0"/>
              </a:rPr>
              <a:t/>
            </a:r>
            <a:br>
              <a:rPr kumimoji="0" lang="pt-PT" altLang="pt-PT" sz="1800" b="0" i="0" u="none" strike="noStrike" cap="none" normalizeH="0" baseline="0" dirty="0">
                <a:ln>
                  <a:noFill/>
                </a:ln>
                <a:solidFill>
                  <a:schemeClr val="tx1"/>
                </a:solidFill>
                <a:effectLst/>
                <a:latin typeface="Arial" panose="020B0604020202020204" pitchFamily="34" charset="0"/>
              </a:rPr>
            </a:br>
            <a:r>
              <a:rPr kumimoji="0" lang="pt-PT" altLang="pt-PT" sz="1800" b="0" i="0" u="none" strike="noStrike" cap="none" normalizeH="0" baseline="0" dirty="0">
                <a:ln>
                  <a:noFill/>
                </a:ln>
                <a:solidFill>
                  <a:schemeClr val="tx1"/>
                </a:solidFill>
                <a:effectLst/>
                <a:latin typeface="Arial" panose="020B0604020202020204" pitchFamily="34" charset="0"/>
              </a:rPr>
              <a:t/>
            </a:r>
            <a:br>
              <a:rPr kumimoji="0" lang="pt-PT" altLang="pt-PT" sz="1800" b="0" i="0" u="none" strike="noStrike" cap="none" normalizeH="0" baseline="0" dirty="0">
                <a:ln>
                  <a:noFill/>
                </a:ln>
                <a:solidFill>
                  <a:schemeClr val="tx1"/>
                </a:solidFill>
                <a:effectLst/>
                <a:latin typeface="Arial" panose="020B0604020202020204" pitchFamily="34" charset="0"/>
              </a:rPr>
            </a:br>
            <a:endParaRPr kumimoji="0" lang="pt-PT" altLang="pt-PT" sz="1800" b="0" i="0" u="none" strike="noStrike" cap="none" normalizeH="0" baseline="0" dirty="0">
              <a:ln>
                <a:noFill/>
              </a:ln>
              <a:solidFill>
                <a:schemeClr val="tx1"/>
              </a:solidFill>
              <a:effectLst/>
              <a:latin typeface="Arial" panose="020B0604020202020204" pitchFamily="34" charset="0"/>
            </a:endParaRPr>
          </a:p>
        </p:txBody>
      </p:sp>
      <p:pic>
        <p:nvPicPr>
          <p:cNvPr id="4" name="Picture 2" descr="https://img.cncenter.cz/img/3/full/3573205-img-zebrak-v0.jpg?v=0">
            <a:extLst>
              <a:ext uri="{FF2B5EF4-FFF2-40B4-BE49-F238E27FC236}">
                <a16:creationId xmlns:a16="http://schemas.microsoft.com/office/drawing/2014/main" xmlns="" id="{6D123DBA-BE0E-45A0-9469-AAFC00D5C124}"/>
              </a:ext>
            </a:extLst>
          </p:cNvPr>
          <p:cNvPicPr>
            <a:picLocks noChangeAspect="1" noChangeArrowheads="1"/>
          </p:cNvPicPr>
          <p:nvPr/>
        </p:nvPicPr>
        <p:blipFill>
          <a:blip r:embed="rId2"/>
          <a:srcRect/>
          <a:stretch>
            <a:fillRect/>
          </a:stretch>
        </p:blipFill>
        <p:spPr bwMode="auto">
          <a:xfrm>
            <a:off x="1473397" y="980728"/>
            <a:ext cx="6197205" cy="4323776"/>
          </a:xfrm>
          <a:prstGeom prst="rect">
            <a:avLst/>
          </a:prstGeom>
          <a:noFill/>
        </p:spPr>
      </p:pic>
      <p:sp>
        <p:nvSpPr>
          <p:cNvPr id="3" name="TextovéPole 2">
            <a:extLst>
              <a:ext uri="{FF2B5EF4-FFF2-40B4-BE49-F238E27FC236}">
                <a16:creationId xmlns:a16="http://schemas.microsoft.com/office/drawing/2014/main" xmlns="" id="{F73DE476-BF92-49FD-AF6E-7F3EBC4E070D}"/>
              </a:ext>
            </a:extLst>
          </p:cNvPr>
          <p:cNvSpPr txBox="1"/>
          <p:nvPr/>
        </p:nvSpPr>
        <p:spPr>
          <a:xfrm>
            <a:off x="107504" y="6453336"/>
            <a:ext cx="8928992" cy="415498"/>
          </a:xfrm>
          <a:prstGeom prst="rect">
            <a:avLst/>
          </a:prstGeom>
          <a:noFill/>
        </p:spPr>
        <p:txBody>
          <a:bodyPr wrap="square" rtlCol="0">
            <a:spAutoFit/>
          </a:bodyPr>
          <a:lstStyle/>
          <a:p>
            <a:r>
              <a:rPr lang="cs-CZ" sz="1050" dirty="0"/>
              <a:t>https://www.reflex.cz/clanek/zpravy/80885/dansko-posila-lidi-do-vezeni-za-zebrani-na-ulicich-staci-si-rict-o-drobaky-proc-to-nejde-u-nas.html?fb_comment_id=1418006664954988_1423494637739524</a:t>
            </a:r>
          </a:p>
        </p:txBody>
      </p:sp>
    </p:spTree>
    <p:extLst>
      <p:ext uri="{BB962C8B-B14F-4D97-AF65-F5344CB8AC3E}">
        <p14:creationId xmlns:p14="http://schemas.microsoft.com/office/powerpoint/2010/main" val="960583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Stereotypes_Sadiq Khan.jpg">
            <a:extLst>
              <a:ext uri="{FF2B5EF4-FFF2-40B4-BE49-F238E27FC236}">
                <a16:creationId xmlns:a16="http://schemas.microsoft.com/office/drawing/2014/main" xmlns="" id="{D06BB1E2-F27B-463F-B3A0-161C77943CF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6438" y="828675"/>
            <a:ext cx="5191125" cy="5200650"/>
          </a:xfrm>
          <a:prstGeom prst="rect">
            <a:avLst/>
          </a:prstGeom>
          <a:noFill/>
          <a:extLst>
            <a:ext uri="{909E8E84-426E-40DD-AFC4-6F175D3DCCD1}">
              <a14:hiddenFill xmlns:a14="http://schemas.microsoft.com/office/drawing/2010/main">
                <a:solidFill>
                  <a:srgbClr val="FFFFFF"/>
                </a:solidFill>
              </a14:hiddenFill>
            </a:ext>
          </a:extLst>
        </p:spPr>
      </p:pic>
      <p:sp>
        <p:nvSpPr>
          <p:cNvPr id="2" name="TextovéPole 1">
            <a:extLst>
              <a:ext uri="{FF2B5EF4-FFF2-40B4-BE49-F238E27FC236}">
                <a16:creationId xmlns:a16="http://schemas.microsoft.com/office/drawing/2014/main" xmlns="" id="{3D6EADA3-718D-40E4-8EE1-35AD1A328C9C}"/>
              </a:ext>
            </a:extLst>
          </p:cNvPr>
          <p:cNvSpPr txBox="1"/>
          <p:nvPr/>
        </p:nvSpPr>
        <p:spPr>
          <a:xfrm>
            <a:off x="0" y="6597352"/>
            <a:ext cx="9036496" cy="253916"/>
          </a:xfrm>
          <a:prstGeom prst="rect">
            <a:avLst/>
          </a:prstGeom>
          <a:noFill/>
        </p:spPr>
        <p:txBody>
          <a:bodyPr wrap="square" rtlCol="0">
            <a:spAutoFit/>
          </a:bodyPr>
          <a:lstStyle/>
          <a:p>
            <a:r>
              <a:rPr lang="cs-CZ" sz="1050" dirty="0"/>
              <a:t>https://www.transport-network.co.uk/Sadiq-Khan-considers-single-unified-road-charging-scheme-for-London/14197</a:t>
            </a:r>
          </a:p>
        </p:txBody>
      </p:sp>
    </p:spTree>
    <p:extLst>
      <p:ext uri="{BB962C8B-B14F-4D97-AF65-F5344CB8AC3E}">
        <p14:creationId xmlns:p14="http://schemas.microsoft.com/office/powerpoint/2010/main" val="1642957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lh5.googleusercontent.com/fVCwh9C425L62RZPLRl4LiJtmlaTLRXSchnTQ1p6zP-JTDv3VsHgPEGuztaef6wRiMul5cAN-oY6Kug83-BRNuLbvfgqVnuQztBMFhaKeGsd7eM3x7HZ3dXpOSntWDb-sL7HdTRb1TBwxTzADQ">
            <a:extLst>
              <a:ext uri="{FF2B5EF4-FFF2-40B4-BE49-F238E27FC236}">
                <a16:creationId xmlns:a16="http://schemas.microsoft.com/office/drawing/2014/main" xmlns="" id="{E22A1900-625A-4C3E-BAFF-86F3182915C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9775" y="1728788"/>
            <a:ext cx="5124450" cy="3400425"/>
          </a:xfrm>
          <a:prstGeom prst="rect">
            <a:avLst/>
          </a:prstGeom>
          <a:noFill/>
          <a:extLst>
            <a:ext uri="{909E8E84-426E-40DD-AFC4-6F175D3DCCD1}">
              <a14:hiddenFill xmlns:a14="http://schemas.microsoft.com/office/drawing/2010/main">
                <a:solidFill>
                  <a:srgbClr val="FFFFFF"/>
                </a:solidFill>
              </a14:hiddenFill>
            </a:ext>
          </a:extLst>
        </p:spPr>
      </p:pic>
      <p:sp>
        <p:nvSpPr>
          <p:cNvPr id="2" name="TextovéPole 1">
            <a:extLst>
              <a:ext uri="{FF2B5EF4-FFF2-40B4-BE49-F238E27FC236}">
                <a16:creationId xmlns:a16="http://schemas.microsoft.com/office/drawing/2014/main" xmlns="" id="{39D5B9D5-6CC0-4BFA-B914-47C8CD22B825}"/>
              </a:ext>
            </a:extLst>
          </p:cNvPr>
          <p:cNvSpPr txBox="1"/>
          <p:nvPr/>
        </p:nvSpPr>
        <p:spPr>
          <a:xfrm>
            <a:off x="107504" y="6280919"/>
            <a:ext cx="8928992" cy="577081"/>
          </a:xfrm>
          <a:prstGeom prst="rect">
            <a:avLst/>
          </a:prstGeom>
          <a:noFill/>
        </p:spPr>
        <p:txBody>
          <a:bodyPr wrap="square" rtlCol="0">
            <a:spAutoFit/>
          </a:bodyPr>
          <a:lstStyle/>
          <a:p>
            <a:r>
              <a:rPr lang="cs-CZ" sz="1050" dirty="0"/>
              <a:t>https://www.google.com/url?sa=i&amp;rct=j&amp;q=&amp;esrc=s&amp;source=images&amp;cd=&amp;ved=2ahUKEwjSrvqzxfjlAhXEYlAKHZD_CMIQjB16BAgBEAM&amp;url=https%3A%2F%2Fwww.reflex.cz%2Fclanek%2Fcausy%2F73261%2Fzdrave-agresivni-donald-trump-jak-se-nemilosrdny-manazer-stal-prezidentem-usa.html&amp;psig=AOvVaw0xpL5miwT2K1430gR2kIvc&amp;ust=1574330797653424</a:t>
            </a:r>
          </a:p>
        </p:txBody>
      </p:sp>
    </p:spTree>
    <p:extLst>
      <p:ext uri="{BB962C8B-B14F-4D97-AF65-F5344CB8AC3E}">
        <p14:creationId xmlns:p14="http://schemas.microsoft.com/office/powerpoint/2010/main" val="3221890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https://lh6.googleusercontent.com/gCrGfs5p-RzWC0_pgJ-kc8Hgm4V-OtW9DvX6K74kWYT9t4s5LtRo4x7XbLdNkLgreAIPoQlGwT5XMB5ZdpxKuSNV2ZTjmH7icbjQ9quw32TNmUysVSPdFdLvgO8OgUYCdYKPgMZHBp6XwwOUJA">
            <a:extLst>
              <a:ext uri="{FF2B5EF4-FFF2-40B4-BE49-F238E27FC236}">
                <a16:creationId xmlns:a16="http://schemas.microsoft.com/office/drawing/2014/main" xmlns="" id="{3B0D00A4-ECD8-406D-B4A8-40CF1BBB41E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2163" y="1766888"/>
            <a:ext cx="5019675" cy="3324225"/>
          </a:xfrm>
          <a:prstGeom prst="rect">
            <a:avLst/>
          </a:prstGeom>
          <a:noFill/>
          <a:extLst>
            <a:ext uri="{909E8E84-426E-40DD-AFC4-6F175D3DCCD1}">
              <a14:hiddenFill xmlns:a14="http://schemas.microsoft.com/office/drawing/2010/main">
                <a:solidFill>
                  <a:srgbClr val="FFFFFF"/>
                </a:solidFill>
              </a14:hiddenFill>
            </a:ext>
          </a:extLst>
        </p:spPr>
      </p:pic>
      <p:sp>
        <p:nvSpPr>
          <p:cNvPr id="2" name="TextovéPole 1">
            <a:extLst>
              <a:ext uri="{FF2B5EF4-FFF2-40B4-BE49-F238E27FC236}">
                <a16:creationId xmlns:a16="http://schemas.microsoft.com/office/drawing/2014/main" xmlns="" id="{86F95279-4917-43C4-9FF2-B11B9357A049}"/>
              </a:ext>
            </a:extLst>
          </p:cNvPr>
          <p:cNvSpPr txBox="1"/>
          <p:nvPr/>
        </p:nvSpPr>
        <p:spPr>
          <a:xfrm>
            <a:off x="0" y="6453336"/>
            <a:ext cx="9036496" cy="415498"/>
          </a:xfrm>
          <a:prstGeom prst="rect">
            <a:avLst/>
          </a:prstGeom>
          <a:noFill/>
        </p:spPr>
        <p:txBody>
          <a:bodyPr wrap="square" rtlCol="0">
            <a:spAutoFit/>
          </a:bodyPr>
          <a:lstStyle/>
          <a:p>
            <a:r>
              <a:rPr lang="cs-CZ" sz="1050" dirty="0"/>
              <a:t>https://universaljournalreview.wordpress.com/2015/08/05/tamara-samsonova-68-year-old-suspected-russian-serial-killer-dubbed-granny-ripper-now-suspected-of-eating-victims/</a:t>
            </a:r>
          </a:p>
        </p:txBody>
      </p:sp>
    </p:spTree>
    <p:extLst>
      <p:ext uri="{BB962C8B-B14F-4D97-AF65-F5344CB8AC3E}">
        <p14:creationId xmlns:p14="http://schemas.microsoft.com/office/powerpoint/2010/main" val="324469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xmlns="" id="{86F95279-4917-43C4-9FF2-B11B9357A049}"/>
              </a:ext>
            </a:extLst>
          </p:cNvPr>
          <p:cNvSpPr txBox="1"/>
          <p:nvPr/>
        </p:nvSpPr>
        <p:spPr>
          <a:xfrm>
            <a:off x="0" y="6453336"/>
            <a:ext cx="9036496" cy="253916"/>
          </a:xfrm>
          <a:prstGeom prst="rect">
            <a:avLst/>
          </a:prstGeom>
          <a:noFill/>
        </p:spPr>
        <p:txBody>
          <a:bodyPr wrap="square" rtlCol="0">
            <a:spAutoFit/>
          </a:bodyPr>
          <a:lstStyle/>
          <a:p>
            <a:r>
              <a:rPr lang="cs-CZ" sz="1050" dirty="0"/>
              <a:t>https://www.giornalettismo.com/la-nuova-vita-lesbo-di-rosalinda-celentano/</a:t>
            </a:r>
          </a:p>
        </p:txBody>
      </p:sp>
      <p:pic>
        <p:nvPicPr>
          <p:cNvPr id="4" name="Google Shape;121;p19">
            <a:extLst>
              <a:ext uri="{FF2B5EF4-FFF2-40B4-BE49-F238E27FC236}">
                <a16:creationId xmlns:a16="http://schemas.microsoft.com/office/drawing/2014/main" xmlns="" id="{ACE37BA2-385C-46DE-9B13-D2A9598B67F0}"/>
              </a:ext>
            </a:extLst>
          </p:cNvPr>
          <p:cNvPicPr preferRelativeResize="0"/>
          <p:nvPr/>
        </p:nvPicPr>
        <p:blipFill rotWithShape="1">
          <a:blip r:embed="rId2">
            <a:alphaModFix/>
          </a:blip>
          <a:srcRect l="724" t="13792"/>
          <a:stretch/>
        </p:blipFill>
        <p:spPr>
          <a:xfrm>
            <a:off x="1907704" y="1916832"/>
            <a:ext cx="5856985" cy="3382798"/>
          </a:xfrm>
          <a:prstGeom prst="rect">
            <a:avLst/>
          </a:prstGeom>
          <a:noFill/>
          <a:ln>
            <a:noFill/>
          </a:ln>
        </p:spPr>
      </p:pic>
    </p:spTree>
    <p:extLst>
      <p:ext uri="{BB962C8B-B14F-4D97-AF65-F5344CB8AC3E}">
        <p14:creationId xmlns:p14="http://schemas.microsoft.com/office/powerpoint/2010/main" val="3260708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xmlns="" id="{E3A37B93-9B2A-4E03-AF19-D2D83FFBE674}"/>
              </a:ext>
            </a:extLst>
          </p:cNvPr>
          <p:cNvSpPr>
            <a:spLocks noGrp="1"/>
          </p:cNvSpPr>
          <p:nvPr>
            <p:ph type="ctrTitle"/>
          </p:nvPr>
        </p:nvSpPr>
        <p:spPr>
          <a:xfrm>
            <a:off x="685800" y="1389367"/>
            <a:ext cx="7772400" cy="5135977"/>
          </a:xfrm>
        </p:spPr>
        <p:txBody>
          <a:bodyPr>
            <a:normAutofit fontScale="90000"/>
          </a:bodyPr>
          <a:lstStyle/>
          <a:p>
            <a:pPr algn="l"/>
            <a:r>
              <a:rPr lang="pt-PT" sz="2700" dirty="0">
                <a:latin typeface="Arial" panose="020B0604020202020204" pitchFamily="34" charset="0"/>
                <a:cs typeface="Arial" panose="020B0604020202020204" pitchFamily="34" charset="0"/>
              </a:rPr>
              <a:t>1. </a:t>
            </a:r>
            <a:r>
              <a:rPr lang="en-US" sz="2700" i="1" dirty="0">
                <a:latin typeface="Arial" panose="020B0604020202020204" pitchFamily="34" charset="0"/>
                <a:cs typeface="Arial" panose="020B0604020202020204" pitchFamily="34" charset="0"/>
              </a:rPr>
              <a:t>Aliko Dangote</a:t>
            </a:r>
            <a:r>
              <a:rPr lang="en-US" sz="2700" dirty="0">
                <a:latin typeface="Arial" panose="020B0604020202020204" pitchFamily="34" charset="0"/>
                <a:cs typeface="Arial" panose="020B0604020202020204" pitchFamily="34" charset="0"/>
              </a:rPr>
              <a:t> (</a:t>
            </a:r>
            <a:r>
              <a:rPr lang="en-US" sz="2700" dirty="0" err="1">
                <a:latin typeface="Arial" panose="020B0604020202020204" pitchFamily="34" charset="0"/>
                <a:cs typeface="Arial" panose="020B0604020202020204" pitchFamily="34" charset="0"/>
              </a:rPr>
              <a:t>Nigéria</a:t>
            </a:r>
            <a:r>
              <a:rPr lang="en-US" sz="2700" dirty="0">
                <a:latin typeface="Arial" panose="020B0604020202020204" pitchFamily="34" charset="0"/>
                <a:cs typeface="Arial" panose="020B0604020202020204" pitchFamily="34" charset="0"/>
              </a:rPr>
              <a:t>, </a:t>
            </a:r>
            <a:r>
              <a:rPr lang="pt-PT" sz="2700" dirty="0">
                <a:latin typeface="Arial" panose="020B0604020202020204" pitchFamily="34" charset="0"/>
                <a:cs typeface="Arial" panose="020B0604020202020204" pitchFamily="34" charset="0"/>
              </a:rPr>
              <a:t>o homem negro mais rico do mundo</a:t>
            </a:r>
            <a:r>
              <a:rPr lang="cs-CZ" sz="2700" dirty="0">
                <a:latin typeface="Arial" panose="020B0604020202020204" pitchFamily="34" charset="0"/>
                <a:cs typeface="Arial" panose="020B0604020202020204" pitchFamily="34" charset="0"/>
              </a:rPr>
              <a:t>)</a:t>
            </a:r>
            <a:r>
              <a:rPr lang="pt-PT" sz="2700" dirty="0">
                <a:latin typeface="Arial" panose="020B0604020202020204" pitchFamily="34" charset="0"/>
                <a:cs typeface="Arial" panose="020B0604020202020204" pitchFamily="34" charset="0"/>
              </a:rPr>
              <a:t/>
            </a:r>
            <a:br>
              <a:rPr lang="pt-PT" sz="2700" dirty="0">
                <a:latin typeface="Arial" panose="020B0604020202020204" pitchFamily="34" charset="0"/>
                <a:cs typeface="Arial" panose="020B0604020202020204" pitchFamily="34" charset="0"/>
              </a:rPr>
            </a:br>
            <a:r>
              <a:rPr lang="pt-PT" sz="2700" dirty="0">
                <a:latin typeface="Arial" panose="020B0604020202020204" pitchFamily="34" charset="0"/>
                <a:cs typeface="Arial" panose="020B0604020202020204" pitchFamily="34" charset="0"/>
              </a:rPr>
              <a:t/>
            </a:r>
            <a:br>
              <a:rPr lang="pt-PT" sz="2700" dirty="0">
                <a:latin typeface="Arial" panose="020B0604020202020204" pitchFamily="34" charset="0"/>
                <a:cs typeface="Arial" panose="020B0604020202020204" pitchFamily="34" charset="0"/>
              </a:rPr>
            </a:br>
            <a:r>
              <a:rPr lang="pt-PT" sz="2700" dirty="0">
                <a:latin typeface="Arial" panose="020B0604020202020204" pitchFamily="34" charset="0"/>
                <a:cs typeface="Arial" panose="020B0604020202020204" pitchFamily="34" charset="0"/>
              </a:rPr>
              <a:t>2. M</a:t>
            </a:r>
            <a:r>
              <a:rPr lang="cs-CZ" sz="2700" dirty="0" err="1">
                <a:latin typeface="Arial" panose="020B0604020202020204" pitchFamily="34" charset="0"/>
                <a:cs typeface="Arial" panose="020B0604020202020204" pitchFamily="34" charset="0"/>
              </a:rPr>
              <a:t>endigo</a:t>
            </a:r>
            <a:r>
              <a:rPr lang="pt-PT" sz="2700" dirty="0">
                <a:latin typeface="Arial" panose="020B0604020202020204" pitchFamily="34" charset="0"/>
                <a:cs typeface="Arial" panose="020B0604020202020204" pitchFamily="34" charset="0"/>
              </a:rPr>
              <a:t/>
            </a:r>
            <a:br>
              <a:rPr lang="pt-PT" sz="2700" dirty="0">
                <a:latin typeface="Arial" panose="020B0604020202020204" pitchFamily="34" charset="0"/>
                <a:cs typeface="Arial" panose="020B0604020202020204" pitchFamily="34" charset="0"/>
              </a:rPr>
            </a:br>
            <a:r>
              <a:rPr lang="pt-PT" sz="2700" dirty="0">
                <a:latin typeface="Arial" panose="020B0604020202020204" pitchFamily="34" charset="0"/>
                <a:cs typeface="Arial" panose="020B0604020202020204" pitchFamily="34" charset="0"/>
              </a:rPr>
              <a:t/>
            </a:r>
            <a:br>
              <a:rPr lang="pt-PT" sz="2700" dirty="0">
                <a:latin typeface="Arial" panose="020B0604020202020204" pitchFamily="34" charset="0"/>
                <a:cs typeface="Arial" panose="020B0604020202020204" pitchFamily="34" charset="0"/>
              </a:rPr>
            </a:br>
            <a:r>
              <a:rPr lang="pt-PT" sz="2700" dirty="0">
                <a:latin typeface="Arial" panose="020B0604020202020204" pitchFamily="34" charset="0"/>
                <a:cs typeface="Arial" panose="020B0604020202020204" pitchFamily="34" charset="0"/>
              </a:rPr>
              <a:t>3. </a:t>
            </a:r>
            <a:r>
              <a:rPr lang="en-US" sz="2700" i="1" dirty="0">
                <a:latin typeface="Arial" panose="020B0604020202020204" pitchFamily="34" charset="0"/>
                <a:cs typeface="Arial" panose="020B0604020202020204" pitchFamily="34" charset="0"/>
              </a:rPr>
              <a:t>Sadiq Khan</a:t>
            </a:r>
            <a:r>
              <a:rPr lang="en-US" sz="2700" dirty="0">
                <a:latin typeface="Arial" panose="020B0604020202020204" pitchFamily="34" charset="0"/>
                <a:cs typeface="Arial" panose="020B0604020202020204" pitchFamily="34" charset="0"/>
              </a:rPr>
              <a:t> (Mayor de </a:t>
            </a:r>
            <a:r>
              <a:rPr lang="en-US" sz="2700" dirty="0" err="1">
                <a:latin typeface="Arial" panose="020B0604020202020204" pitchFamily="34" charset="0"/>
                <a:cs typeface="Arial" panose="020B0604020202020204" pitchFamily="34" charset="0"/>
              </a:rPr>
              <a:t>Londres</a:t>
            </a:r>
            <a:r>
              <a:rPr lang="en-US" sz="2700" dirty="0">
                <a:latin typeface="Arial" panose="020B0604020202020204" pitchFamily="34" charset="0"/>
                <a:cs typeface="Arial" panose="020B0604020202020204" pitchFamily="34" charset="0"/>
              </a:rPr>
              <a:t>, </a:t>
            </a:r>
            <a:r>
              <a:rPr lang="en-US" sz="2700" dirty="0" err="1">
                <a:latin typeface="Arial" panose="020B0604020202020204" pitchFamily="34" charset="0"/>
                <a:cs typeface="Arial" panose="020B0604020202020204" pitchFamily="34" charset="0"/>
              </a:rPr>
              <a:t>origem</a:t>
            </a:r>
            <a:r>
              <a:rPr lang="en-US" sz="2700" dirty="0">
                <a:latin typeface="Arial" panose="020B0604020202020204" pitchFamily="34" charset="0"/>
                <a:cs typeface="Arial" panose="020B0604020202020204" pitchFamily="34" charset="0"/>
              </a:rPr>
              <a:t> </a:t>
            </a:r>
            <a:r>
              <a:rPr lang="en-US" sz="2700" dirty="0" err="1">
                <a:latin typeface="Arial" panose="020B0604020202020204" pitchFamily="34" charset="0"/>
                <a:cs typeface="Arial" panose="020B0604020202020204" pitchFamily="34" charset="0"/>
              </a:rPr>
              <a:t>paquistanesa</a:t>
            </a:r>
            <a:r>
              <a:rPr lang="en-US" sz="2700" dirty="0">
                <a:latin typeface="Arial" panose="020B0604020202020204" pitchFamily="34" charset="0"/>
                <a:cs typeface="Arial" panose="020B0604020202020204" pitchFamily="34" charset="0"/>
              </a:rPr>
              <a:t/>
            </a:r>
            <a:br>
              <a:rPr lang="en-US" sz="2700"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
            </a:r>
            <a:br>
              <a:rPr lang="en-US" sz="2700"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4. </a:t>
            </a:r>
            <a:r>
              <a:rPr lang="pt-PT" sz="2700" i="1" dirty="0">
                <a:latin typeface="Arial" panose="020B0604020202020204" pitchFamily="34" charset="0"/>
                <a:cs typeface="Arial" panose="020B0604020202020204" pitchFamily="34" charset="0"/>
              </a:rPr>
              <a:t>Donald Trump</a:t>
            </a:r>
            <a:r>
              <a:rPr lang="cs-CZ" sz="2700" i="1" dirty="0">
                <a:latin typeface="Arial" panose="020B0604020202020204" pitchFamily="34" charset="0"/>
                <a:cs typeface="Arial" panose="020B0604020202020204" pitchFamily="34" charset="0"/>
              </a:rPr>
              <a:t> (</a:t>
            </a:r>
            <a:r>
              <a:rPr lang="pt-PT" sz="2700" dirty="0">
                <a:latin typeface="Arial" panose="020B0604020202020204" pitchFamily="34" charset="0"/>
                <a:cs typeface="Arial" panose="020B0604020202020204" pitchFamily="34" charset="0"/>
              </a:rPr>
              <a:t>proposto para prémio nobel da paz em 2016</a:t>
            </a:r>
            <a:r>
              <a:rPr lang="cs-CZ" sz="2700" dirty="0">
                <a:latin typeface="Arial" panose="020B0604020202020204" pitchFamily="34" charset="0"/>
                <a:cs typeface="Arial" panose="020B0604020202020204" pitchFamily="34" charset="0"/>
              </a:rPr>
              <a:t>)</a:t>
            </a:r>
            <a:br>
              <a:rPr lang="cs-CZ" sz="2700" dirty="0">
                <a:latin typeface="Arial" panose="020B0604020202020204" pitchFamily="34" charset="0"/>
                <a:cs typeface="Arial" panose="020B0604020202020204" pitchFamily="34" charset="0"/>
              </a:rPr>
            </a:br>
            <a:r>
              <a:rPr lang="cs-CZ" sz="2700" dirty="0">
                <a:latin typeface="Arial" panose="020B0604020202020204" pitchFamily="34" charset="0"/>
                <a:cs typeface="Arial" panose="020B0604020202020204" pitchFamily="34" charset="0"/>
              </a:rPr>
              <a:t/>
            </a:r>
            <a:br>
              <a:rPr lang="cs-CZ" sz="2700" dirty="0">
                <a:latin typeface="Arial" panose="020B0604020202020204" pitchFamily="34" charset="0"/>
                <a:cs typeface="Arial" panose="020B0604020202020204" pitchFamily="34" charset="0"/>
              </a:rPr>
            </a:br>
            <a:r>
              <a:rPr lang="cs-CZ" sz="2700" dirty="0">
                <a:latin typeface="Arial" panose="020B0604020202020204" pitchFamily="34" charset="0"/>
                <a:cs typeface="Arial" panose="020B0604020202020204" pitchFamily="34" charset="0"/>
              </a:rPr>
              <a:t>5. </a:t>
            </a:r>
            <a:r>
              <a:rPr lang="pt-PT" sz="2700" i="1" dirty="0">
                <a:latin typeface="Arial" panose="020B0604020202020204" pitchFamily="34" charset="0"/>
                <a:cs typeface="Arial" panose="020B0604020202020204" pitchFamily="34" charset="0"/>
              </a:rPr>
              <a:t>Tamara Samsonova</a:t>
            </a:r>
            <a:r>
              <a:rPr lang="pt-PT" sz="2700" dirty="0">
                <a:latin typeface="Arial" panose="020B0604020202020204" pitchFamily="34" charset="0"/>
                <a:cs typeface="Arial" panose="020B0604020202020204" pitchFamily="34" charset="0"/>
              </a:rPr>
              <a:t> (serial killer da Rússia)</a:t>
            </a:r>
            <a:br>
              <a:rPr lang="pt-PT" sz="2700" dirty="0">
                <a:latin typeface="Arial" panose="020B0604020202020204" pitchFamily="34" charset="0"/>
                <a:cs typeface="Arial" panose="020B0604020202020204" pitchFamily="34" charset="0"/>
              </a:rPr>
            </a:br>
            <a:r>
              <a:rPr lang="pt-PT" sz="2700" dirty="0">
                <a:latin typeface="Arial" panose="020B0604020202020204" pitchFamily="34" charset="0"/>
                <a:cs typeface="Arial" panose="020B0604020202020204" pitchFamily="34" charset="0"/>
              </a:rPr>
              <a:t/>
            </a:r>
            <a:br>
              <a:rPr lang="pt-PT" sz="2700" dirty="0">
                <a:latin typeface="Arial" panose="020B0604020202020204" pitchFamily="34" charset="0"/>
                <a:cs typeface="Arial" panose="020B0604020202020204" pitchFamily="34" charset="0"/>
              </a:rPr>
            </a:br>
            <a:r>
              <a:rPr lang="cs-CZ" sz="2700" dirty="0">
                <a:latin typeface="Arial" panose="020B0604020202020204" pitchFamily="34" charset="0"/>
                <a:cs typeface="Arial" panose="020B0604020202020204" pitchFamily="34" charset="0"/>
              </a:rPr>
              <a:t>6</a:t>
            </a:r>
            <a:r>
              <a:rPr lang="pt-PT" sz="2700" dirty="0">
                <a:latin typeface="Arial" panose="020B0604020202020204" pitchFamily="34" charset="0"/>
                <a:cs typeface="Arial" panose="020B0604020202020204" pitchFamily="34" charset="0"/>
              </a:rPr>
              <a:t>. </a:t>
            </a:r>
            <a:r>
              <a:rPr lang="en-US" sz="2700" i="1" dirty="0">
                <a:latin typeface="Arial" panose="020B0604020202020204" pitchFamily="34" charset="0"/>
                <a:cs typeface="Arial" panose="020B0604020202020204" pitchFamily="34" charset="0"/>
              </a:rPr>
              <a:t>Adriano Celentano's daughter </a:t>
            </a:r>
            <a:r>
              <a:rPr lang="en-US" sz="2700" dirty="0">
                <a:latin typeface="Arial" panose="020B0604020202020204" pitchFamily="34" charset="0"/>
                <a:cs typeface="Arial" panose="020B0604020202020204" pitchFamily="34" charset="0"/>
              </a:rPr>
              <a:t>(</a:t>
            </a:r>
            <a:r>
              <a:rPr lang="cs-CZ" sz="2700" dirty="0">
                <a:latin typeface="Arial" panose="020B0604020202020204" pitchFamily="34" charset="0"/>
                <a:cs typeface="Arial" panose="020B0604020202020204" pitchFamily="34" charset="0"/>
              </a:rPr>
              <a:t>Rosalinda é </a:t>
            </a:r>
            <a:r>
              <a:rPr lang="cs-CZ" sz="2700" dirty="0" err="1">
                <a:latin typeface="Arial" panose="020B0604020202020204" pitchFamily="34" charset="0"/>
                <a:cs typeface="Arial" panose="020B0604020202020204" pitchFamily="34" charset="0"/>
              </a:rPr>
              <a:t>lésbica</a:t>
            </a:r>
            <a:r>
              <a:rPr lang="en-US" sz="2700" dirty="0">
                <a:latin typeface="Arial" panose="020B0604020202020204" pitchFamily="34" charset="0"/>
                <a:cs typeface="Arial" panose="020B0604020202020204" pitchFamily="34" charset="0"/>
              </a:rPr>
              <a:t>)</a:t>
            </a:r>
            <a:r>
              <a:rPr lang="en-US" sz="3200" dirty="0"/>
              <a:t/>
            </a:r>
            <a:br>
              <a:rPr lang="en-US" sz="3200" dirty="0"/>
            </a:br>
            <a:endParaRPr lang="pt-PT" sz="3200" dirty="0">
              <a:latin typeface="Arial" panose="020B0604020202020204" pitchFamily="34" charset="0"/>
              <a:cs typeface="Arial" panose="020B0604020202020204" pitchFamily="34" charset="0"/>
            </a:endParaRPr>
          </a:p>
        </p:txBody>
      </p:sp>
      <p:pic>
        <p:nvPicPr>
          <p:cNvPr id="7" name="Obrázek 6"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2737430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xmlns="" id="{13AECA4B-4F5E-48B4-98A7-99C79841BABA}"/>
              </a:ext>
            </a:extLst>
          </p:cNvPr>
          <p:cNvSpPr/>
          <p:nvPr/>
        </p:nvSpPr>
        <p:spPr>
          <a:xfrm>
            <a:off x="935596" y="1828223"/>
            <a:ext cx="7272808" cy="4401205"/>
          </a:xfrm>
          <a:prstGeom prst="rect">
            <a:avLst/>
          </a:prstGeom>
        </p:spPr>
        <p:txBody>
          <a:bodyPr wrap="square">
            <a:spAutoFit/>
          </a:bodyPr>
          <a:lstStyle/>
          <a:p>
            <a:pPr marL="342900" indent="-342900">
              <a:buFont typeface="Courier New" panose="02070309020205020404" pitchFamily="49" charset="0"/>
              <a:buChar char="o"/>
            </a:pPr>
            <a:r>
              <a:rPr lang="pt-PT" sz="2800" dirty="0">
                <a:latin typeface="Arial" panose="020B0604020202020204" pitchFamily="34" charset="0"/>
                <a:cs typeface="Arial" panose="020B0604020202020204" pitchFamily="34" charset="0"/>
              </a:rPr>
              <a:t>Que associações ou reações provocaram estas fotos?</a:t>
            </a:r>
          </a:p>
          <a:p>
            <a:pPr marL="342900" indent="-342900">
              <a:buFont typeface="Courier New" panose="02070309020205020404" pitchFamily="49" charset="0"/>
              <a:buChar char="o"/>
            </a:pPr>
            <a:endParaRPr lang="pt-PT" sz="2800" dirty="0">
              <a:latin typeface="Arial" panose="020B0604020202020204" pitchFamily="34" charset="0"/>
              <a:cs typeface="Arial" panose="020B0604020202020204" pitchFamily="34" charset="0"/>
            </a:endParaRPr>
          </a:p>
          <a:p>
            <a:pPr marL="342900" indent="-342900">
              <a:buFont typeface="Courier New" panose="02070309020205020404" pitchFamily="49" charset="0"/>
              <a:buChar char="o"/>
            </a:pPr>
            <a:r>
              <a:rPr lang="pt-PT" sz="2800" dirty="0">
                <a:latin typeface="Arial" panose="020B0604020202020204" pitchFamily="34" charset="0"/>
                <a:cs typeface="Arial" panose="020B0604020202020204" pitchFamily="34" charset="0"/>
              </a:rPr>
              <a:t>Existem preconceitos (estereótipos) no que escreveram? </a:t>
            </a:r>
          </a:p>
          <a:p>
            <a:pPr marL="342900" indent="-342900">
              <a:buFont typeface="Courier New" panose="02070309020205020404" pitchFamily="49" charset="0"/>
              <a:buChar char="o"/>
            </a:pPr>
            <a:endParaRPr lang="pt-PT" sz="2800" dirty="0">
              <a:latin typeface="Arial" panose="020B0604020202020204" pitchFamily="34" charset="0"/>
              <a:cs typeface="Arial" panose="020B0604020202020204" pitchFamily="34" charset="0"/>
            </a:endParaRPr>
          </a:p>
          <a:p>
            <a:pPr marL="342900" indent="-342900">
              <a:buFont typeface="Courier New" panose="02070309020205020404" pitchFamily="49" charset="0"/>
              <a:buChar char="o"/>
            </a:pPr>
            <a:r>
              <a:rPr lang="pt-PT" sz="2800" dirty="0">
                <a:latin typeface="Arial" panose="020B0604020202020204" pitchFamily="34" charset="0"/>
                <a:cs typeface="Arial" panose="020B0604020202020204" pitchFamily="34" charset="0"/>
              </a:rPr>
              <a:t>O julgamento feito foi afetado por algum preconceito (estereótipo)?</a:t>
            </a:r>
          </a:p>
          <a:p>
            <a:endParaRPr lang="pt-PT" sz="2800" dirty="0">
              <a:latin typeface="Arial" panose="020B0604020202020204" pitchFamily="34" charset="0"/>
              <a:cs typeface="Arial" panose="020B0604020202020204" pitchFamily="34" charset="0"/>
            </a:endParaRPr>
          </a:p>
          <a:p>
            <a:pPr marL="342900" indent="-342900">
              <a:buFont typeface="Courier New" panose="02070309020205020404" pitchFamily="49" charset="0"/>
              <a:buChar char="o"/>
            </a:pPr>
            <a:r>
              <a:rPr lang="pt-PT" sz="2800" dirty="0">
                <a:latin typeface="Arial" panose="020B0604020202020204" pitchFamily="34" charset="0"/>
                <a:cs typeface="Arial" panose="020B0604020202020204" pitchFamily="34" charset="0"/>
              </a:rPr>
              <a:t>Que preconceitos de género encontram?</a:t>
            </a:r>
          </a:p>
        </p:txBody>
      </p:sp>
      <p:pic>
        <p:nvPicPr>
          <p:cNvPr id="7" name="Obrázek 6"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39713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xmlns="" id="{0C430530-1896-4EDD-B9A9-B6E43685D8BB}"/>
              </a:ext>
            </a:extLst>
          </p:cNvPr>
          <p:cNvSpPr/>
          <p:nvPr/>
        </p:nvSpPr>
        <p:spPr>
          <a:xfrm>
            <a:off x="611560" y="1305342"/>
            <a:ext cx="7848872" cy="4524315"/>
          </a:xfrm>
          <a:prstGeom prst="rect">
            <a:avLst/>
          </a:prstGeom>
        </p:spPr>
        <p:txBody>
          <a:bodyPr wrap="square">
            <a:spAutoFit/>
          </a:bodyPr>
          <a:lstStyle/>
          <a:p>
            <a:pPr algn="ctr"/>
            <a:r>
              <a:rPr lang="pt-PT" sz="2400" b="1" dirty="0">
                <a:latin typeface="Arial" panose="020B0604020202020204" pitchFamily="34" charset="0"/>
                <a:cs typeface="Arial" panose="020B0604020202020204" pitchFamily="34" charset="0"/>
              </a:rPr>
              <a:t>Processo de formação de estereótipos</a:t>
            </a:r>
          </a:p>
          <a:p>
            <a:endParaRPr lang="pt-PT" sz="2400" b="1" dirty="0">
              <a:latin typeface="Arial" panose="020B0604020202020204" pitchFamily="34" charset="0"/>
              <a:cs typeface="Arial" panose="020B0604020202020204" pitchFamily="34" charset="0"/>
            </a:endParaRPr>
          </a:p>
          <a:p>
            <a:endParaRPr lang="pt-PT" sz="2400" b="1" dirty="0">
              <a:latin typeface="Arial" panose="020B0604020202020204" pitchFamily="34" charset="0"/>
              <a:cs typeface="Arial" panose="020B0604020202020204" pitchFamily="34" charset="0"/>
            </a:endParaRPr>
          </a:p>
          <a:p>
            <a:pPr marL="457200" indent="-457200">
              <a:buFont typeface="+mj-lt"/>
              <a:buAutoNum type="arabicPeriod"/>
            </a:pPr>
            <a:r>
              <a:rPr lang="pt-PT" sz="2400" dirty="0">
                <a:latin typeface="Arial" panose="020B0604020202020204" pitchFamily="34" charset="0"/>
                <a:cs typeface="Arial" panose="020B0604020202020204" pitchFamily="34" charset="0"/>
              </a:rPr>
              <a:t>Processo de categorização - agrupamos o que vemos, de acordo com uma caraterística comum</a:t>
            </a:r>
          </a:p>
          <a:p>
            <a:pPr marL="457200" indent="-457200">
              <a:buFont typeface="+mj-lt"/>
              <a:buAutoNum type="arabicPeriod"/>
            </a:pPr>
            <a:endParaRPr lang="pt-PT" sz="2400" dirty="0">
              <a:latin typeface="Arial" panose="020B0604020202020204" pitchFamily="34" charset="0"/>
              <a:cs typeface="Arial" panose="020B0604020202020204" pitchFamily="34" charset="0"/>
            </a:endParaRPr>
          </a:p>
          <a:p>
            <a:pPr marL="457200" indent="-457200">
              <a:buFont typeface="+mj-lt"/>
              <a:buAutoNum type="arabicPeriod"/>
            </a:pPr>
            <a:r>
              <a:rPr lang="pt-PT" sz="2400" dirty="0">
                <a:latin typeface="Arial" panose="020B0604020202020204" pitchFamily="34" charset="0"/>
                <a:cs typeface="Arial" panose="020B0604020202020204" pitchFamily="34" charset="0"/>
              </a:rPr>
              <a:t>Assumimos que os membros de um determinado grupo são iguais</a:t>
            </a:r>
          </a:p>
          <a:p>
            <a:pPr marL="457200" indent="-457200">
              <a:buFont typeface="+mj-lt"/>
              <a:buAutoNum type="arabicPeriod"/>
            </a:pPr>
            <a:endParaRPr lang="pt-PT" sz="2400" dirty="0">
              <a:latin typeface="Arial" panose="020B0604020202020204" pitchFamily="34" charset="0"/>
              <a:cs typeface="Arial" panose="020B0604020202020204" pitchFamily="34" charset="0"/>
            </a:endParaRPr>
          </a:p>
          <a:p>
            <a:pPr marL="457200" indent="-457200">
              <a:buFont typeface="+mj-lt"/>
              <a:buAutoNum type="arabicPeriod"/>
            </a:pPr>
            <a:r>
              <a:rPr lang="pt-PT" sz="2400" dirty="0">
                <a:latin typeface="Arial" panose="020B0604020202020204" pitchFamily="34" charset="0"/>
                <a:cs typeface="Arial" panose="020B0604020202020204" pitchFamily="34" charset="0"/>
              </a:rPr>
              <a:t>Ao mesmo tempo, no entanto, também construímos a diferença em relação a outros grupos: os membros de um grupo diferem dos membros de outro grupo.</a:t>
            </a:r>
          </a:p>
        </p:txBody>
      </p:sp>
      <p:pic>
        <p:nvPicPr>
          <p:cNvPr id="6" name="Obrázek 5"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1643678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xmlns="" id="{D49215EF-6109-48B8-86D6-8A403F0AE309}"/>
              </a:ext>
            </a:extLst>
          </p:cNvPr>
          <p:cNvSpPr/>
          <p:nvPr/>
        </p:nvSpPr>
        <p:spPr>
          <a:xfrm>
            <a:off x="1187624" y="2564904"/>
            <a:ext cx="7200800" cy="2677656"/>
          </a:xfrm>
          <a:prstGeom prst="rect">
            <a:avLst/>
          </a:prstGeom>
        </p:spPr>
        <p:txBody>
          <a:bodyPr wrap="square">
            <a:spAutoFit/>
          </a:bodyPr>
          <a:lstStyle/>
          <a:p>
            <a:r>
              <a:rPr lang="pt-PT" sz="2400" dirty="0">
                <a:latin typeface="Arial" panose="020B0604020202020204" pitchFamily="34" charset="0"/>
                <a:cs typeface="Arial" panose="020B0604020202020204" pitchFamily="34" charset="0"/>
              </a:rPr>
              <a:t>4. Uma vez agrupados os membros do grupo por       </a:t>
            </a:r>
          </a:p>
          <a:p>
            <a:r>
              <a:rPr lang="pt-PT" sz="2400" dirty="0">
                <a:latin typeface="Arial" panose="020B0604020202020204" pitchFamily="34" charset="0"/>
                <a:cs typeface="Arial" panose="020B0604020202020204" pitchFamily="34" charset="0"/>
              </a:rPr>
              <a:t>     uma caraterística, decidimos que essa     </a:t>
            </a:r>
            <a:r>
              <a:rPr lang="pt-PT" sz="2400" dirty="0">
                <a:solidFill>
                  <a:schemeClr val="bg2"/>
                </a:solidFill>
                <a:latin typeface="Arial" panose="020B0604020202020204" pitchFamily="34" charset="0"/>
                <a:cs typeface="Arial" panose="020B0604020202020204" pitchFamily="34" charset="0"/>
              </a:rPr>
              <a:t>….</a:t>
            </a:r>
            <a:r>
              <a:rPr lang="pt-PT" sz="2400" dirty="0">
                <a:latin typeface="Arial" panose="020B0604020202020204" pitchFamily="34" charset="0"/>
                <a:cs typeface="Arial" panose="020B0604020202020204" pitchFamily="34" charset="0"/>
              </a:rPr>
              <a:t>caraterística é um atributo não apenas do que </a:t>
            </a:r>
            <a:r>
              <a:rPr lang="pt-PT" sz="2400" dirty="0">
                <a:solidFill>
                  <a:schemeClr val="bg2"/>
                </a:solidFill>
                <a:latin typeface="Arial" panose="020B0604020202020204" pitchFamily="34" charset="0"/>
                <a:cs typeface="Arial" panose="020B0604020202020204" pitchFamily="34" charset="0"/>
              </a:rPr>
              <a:t>….</a:t>
            </a:r>
            <a:r>
              <a:rPr lang="pt-PT" sz="2400" dirty="0">
                <a:latin typeface="Arial" panose="020B0604020202020204" pitchFamily="34" charset="0"/>
                <a:cs typeface="Arial" panose="020B0604020202020204" pitchFamily="34" charset="0"/>
              </a:rPr>
              <a:t>vimos/presenciamos, mas de todos os membros </a:t>
            </a:r>
            <a:r>
              <a:rPr lang="pt-PT" sz="2400" dirty="0">
                <a:solidFill>
                  <a:schemeClr val="bg2"/>
                </a:solidFill>
                <a:latin typeface="Arial" panose="020B0604020202020204" pitchFamily="34" charset="0"/>
                <a:cs typeface="Arial" panose="020B0604020202020204" pitchFamily="34" charset="0"/>
              </a:rPr>
              <a:t>….</a:t>
            </a:r>
            <a:r>
              <a:rPr lang="pt-PT" sz="2400" dirty="0">
                <a:latin typeface="Arial" panose="020B0604020202020204" pitchFamily="34" charset="0"/>
                <a:cs typeface="Arial" panose="020B0604020202020204" pitchFamily="34" charset="0"/>
              </a:rPr>
              <a:t>desse grupo.</a:t>
            </a:r>
          </a:p>
          <a:p>
            <a:endParaRPr lang="pt-PT" sz="2400" dirty="0">
              <a:latin typeface="Arial" panose="020B0604020202020204" pitchFamily="34" charset="0"/>
              <a:cs typeface="Arial" panose="020B0604020202020204" pitchFamily="34" charset="0"/>
            </a:endParaRPr>
          </a:p>
          <a:p>
            <a:r>
              <a:rPr lang="pt-PT" sz="2400" dirty="0">
                <a:latin typeface="Arial" panose="020B0604020202020204" pitchFamily="34" charset="0"/>
                <a:cs typeface="Arial" panose="020B0604020202020204" pitchFamily="34" charset="0"/>
              </a:rPr>
              <a:t>5. Fazemos a generalização</a:t>
            </a:r>
          </a:p>
        </p:txBody>
      </p:sp>
      <p:pic>
        <p:nvPicPr>
          <p:cNvPr id="6" name="Obrázek 5"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1609274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xmlns="" id="{321A2DC1-3965-4C68-97D7-F52E3A92FBC1}"/>
              </a:ext>
            </a:extLst>
          </p:cNvPr>
          <p:cNvSpPr/>
          <p:nvPr/>
        </p:nvSpPr>
        <p:spPr>
          <a:xfrm>
            <a:off x="683568" y="1412776"/>
            <a:ext cx="7416824" cy="5078313"/>
          </a:xfrm>
          <a:prstGeom prst="rect">
            <a:avLst/>
          </a:prstGeom>
        </p:spPr>
        <p:txBody>
          <a:bodyPr wrap="square">
            <a:spAutoFit/>
          </a:bodyPr>
          <a:lstStyle/>
          <a:p>
            <a:endParaRPr lang="pt-PT" dirty="0">
              <a:latin typeface="Arial" panose="020B0604020202020204" pitchFamily="34" charset="0"/>
              <a:ea typeface="Arial" panose="020B0604020202020204" pitchFamily="34" charset="0"/>
            </a:endParaRPr>
          </a:p>
          <a:p>
            <a:r>
              <a:rPr lang="pt-PT" sz="2400">
                <a:latin typeface="Arial" panose="020B0604020202020204" pitchFamily="34" charset="0"/>
                <a:ea typeface="Arial" panose="020B0604020202020204" pitchFamily="34" charset="0"/>
              </a:rPr>
              <a:t>Contratou </a:t>
            </a:r>
            <a:r>
              <a:rPr lang="pt-PT" sz="2400" dirty="0">
                <a:latin typeface="Arial" panose="020B0604020202020204" pitchFamily="34" charset="0"/>
                <a:ea typeface="Arial" panose="020B0604020202020204" pitchFamily="34" charset="0"/>
              </a:rPr>
              <a:t>esta jovem bonita para o departamento de marketing!</a:t>
            </a:r>
          </a:p>
          <a:p>
            <a:endParaRPr lang="pt-PT" sz="2400" dirty="0">
              <a:latin typeface="Arial" panose="020B0604020202020204" pitchFamily="34" charset="0"/>
              <a:ea typeface="Arial" panose="020B0604020202020204" pitchFamily="34" charset="0"/>
            </a:endParaRPr>
          </a:p>
          <a:p>
            <a:r>
              <a:rPr lang="pt-PT" sz="2400" dirty="0">
                <a:latin typeface="Arial" panose="020B0604020202020204" pitchFamily="34" charset="0"/>
                <a:ea typeface="Arial" panose="020B0604020202020204" pitchFamily="34" charset="0"/>
              </a:rPr>
              <a:t>Todas as raparigas mais cedo ou mais tarde vão engravidar! </a:t>
            </a:r>
          </a:p>
          <a:p>
            <a:endParaRPr lang="pt-PT" sz="2400" dirty="0">
              <a:latin typeface="Arial" panose="020B0604020202020204" pitchFamily="34" charset="0"/>
              <a:ea typeface="Arial" panose="020B0604020202020204" pitchFamily="34" charset="0"/>
            </a:endParaRPr>
          </a:p>
          <a:p>
            <a:r>
              <a:rPr lang="pt-PT" sz="2400" dirty="0">
                <a:latin typeface="Arial" panose="020B0604020202020204" pitchFamily="34" charset="0"/>
                <a:ea typeface="Arial" panose="020B0604020202020204" pitchFamily="34" charset="0"/>
              </a:rPr>
              <a:t>Ela vai, de certeza, fazer melhor do que se contratasse um homem!</a:t>
            </a:r>
          </a:p>
          <a:p>
            <a:endParaRPr lang="pt-PT" sz="2400" dirty="0">
              <a:latin typeface="Arial" panose="020B0604020202020204" pitchFamily="34" charset="0"/>
              <a:ea typeface="Arial" panose="020B0604020202020204" pitchFamily="34" charset="0"/>
            </a:endParaRPr>
          </a:p>
          <a:p>
            <a:r>
              <a:rPr lang="pt-PT" sz="2400" dirty="0">
                <a:latin typeface="Arial" panose="020B0604020202020204" pitchFamily="34" charset="0"/>
                <a:ea typeface="Arial" panose="020B0604020202020204" pitchFamily="34" charset="0"/>
              </a:rPr>
              <a:t>Todas as raparigas acabam por encontrar um homem e engravidar, pelo que o melhor é não a contratar! </a:t>
            </a:r>
          </a:p>
          <a:p>
            <a:endParaRPr lang="pt-PT" dirty="0"/>
          </a:p>
        </p:txBody>
      </p:sp>
      <p:pic>
        <p:nvPicPr>
          <p:cNvPr id="6" name="Obrázek 5"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775584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ângulo 5"/>
          <p:cNvSpPr/>
          <p:nvPr/>
        </p:nvSpPr>
        <p:spPr>
          <a:xfrm>
            <a:off x="683568" y="1916832"/>
            <a:ext cx="7272808" cy="2677656"/>
          </a:xfrm>
          <a:prstGeom prst="rect">
            <a:avLst/>
          </a:prstGeom>
        </p:spPr>
        <p:txBody>
          <a:bodyPr wrap="square">
            <a:spAutoFit/>
          </a:bodyPr>
          <a:lstStyle/>
          <a:p>
            <a:r>
              <a:rPr lang="pt-PT" sz="2800" dirty="0"/>
              <a:t>Este projeto foi financiado com o apoio da Comissão Europeia. Esta publicação [comunicação] reflete apenas as opiniões do/a autor/a, e a Comissão não pode ser responsabilizada por qualquer uso que possa ser feito das informações nela contidas.</a:t>
            </a:r>
          </a:p>
        </p:txBody>
      </p:sp>
      <p:pic>
        <p:nvPicPr>
          <p:cNvPr id="7" name="Obrázek 6"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908940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xmlns="" id="{321A2DC1-3965-4C68-97D7-F52E3A92FBC1}"/>
              </a:ext>
            </a:extLst>
          </p:cNvPr>
          <p:cNvSpPr/>
          <p:nvPr/>
        </p:nvSpPr>
        <p:spPr>
          <a:xfrm>
            <a:off x="683568" y="1412776"/>
            <a:ext cx="7416824" cy="3785652"/>
          </a:xfrm>
          <a:prstGeom prst="rect">
            <a:avLst/>
          </a:prstGeom>
        </p:spPr>
        <p:txBody>
          <a:bodyPr wrap="square">
            <a:spAutoFit/>
          </a:bodyPr>
          <a:lstStyle/>
          <a:p>
            <a:endParaRPr lang="pt-PT" dirty="0">
              <a:latin typeface="Arial" panose="020B0604020202020204" pitchFamily="34" charset="0"/>
              <a:ea typeface="Arial" panose="020B0604020202020204" pitchFamily="34" charset="0"/>
            </a:endParaRPr>
          </a:p>
          <a:p>
            <a:r>
              <a:rPr lang="pt-PT" dirty="0">
                <a:latin typeface="Arial" panose="020B0604020202020204" pitchFamily="34" charset="0"/>
                <a:ea typeface="Arial" panose="020B0604020202020204" pitchFamily="34" charset="0"/>
              </a:rPr>
              <a:t> </a:t>
            </a:r>
          </a:p>
          <a:p>
            <a:endParaRPr lang="pt-PT" dirty="0">
              <a:latin typeface="Arial" panose="020B0604020202020204" pitchFamily="34" charset="0"/>
              <a:ea typeface="Arial" panose="020B0604020202020204" pitchFamily="34" charset="0"/>
            </a:endParaRPr>
          </a:p>
          <a:p>
            <a:endParaRPr lang="pt-PT" dirty="0">
              <a:latin typeface="Arial" panose="020B0604020202020204" pitchFamily="34" charset="0"/>
              <a:ea typeface="Arial" panose="020B0604020202020204" pitchFamily="34" charset="0"/>
            </a:endParaRPr>
          </a:p>
          <a:p>
            <a:pPr algn="ctr"/>
            <a:r>
              <a:rPr lang="pt-PT" sz="2400" dirty="0">
                <a:latin typeface="Arial" panose="020B0604020202020204" pitchFamily="34" charset="0"/>
                <a:ea typeface="Arial" panose="020B0604020202020204" pitchFamily="34" charset="0"/>
              </a:rPr>
              <a:t>Obrigada!</a:t>
            </a:r>
            <a:endParaRPr lang="cs-CZ" sz="2400" dirty="0">
              <a:latin typeface="Arial" panose="020B0604020202020204" pitchFamily="34" charset="0"/>
              <a:ea typeface="Arial" panose="020B0604020202020204" pitchFamily="34" charset="0"/>
            </a:endParaRPr>
          </a:p>
          <a:p>
            <a:endParaRPr lang="cs-CZ" sz="2400" dirty="0">
              <a:latin typeface="Arial" panose="020B0604020202020204" pitchFamily="34" charset="0"/>
            </a:endParaRPr>
          </a:p>
          <a:p>
            <a:endParaRPr lang="cs-CZ" sz="2400" dirty="0">
              <a:latin typeface="Arial" panose="020B0604020202020204" pitchFamily="34" charset="0"/>
            </a:endParaRPr>
          </a:p>
          <a:p>
            <a:endParaRPr lang="cs-CZ" sz="2400" dirty="0">
              <a:latin typeface="Arial" panose="020B0604020202020204" pitchFamily="34" charset="0"/>
            </a:endParaRPr>
          </a:p>
          <a:p>
            <a:endParaRPr lang="cs-CZ" sz="2400" dirty="0">
              <a:latin typeface="Arial" panose="020B0604020202020204" pitchFamily="34" charset="0"/>
            </a:endParaRPr>
          </a:p>
          <a:p>
            <a:endParaRPr lang="cs-CZ" sz="2400" dirty="0">
              <a:latin typeface="Arial" panose="020B0604020202020204" pitchFamily="34" charset="0"/>
            </a:endParaRPr>
          </a:p>
          <a:p>
            <a:endParaRPr lang="pt-PT" sz="2400" dirty="0"/>
          </a:p>
        </p:txBody>
      </p:sp>
      <p:pic>
        <p:nvPicPr>
          <p:cNvPr id="6" name="Obrázek 5" descr="https://eacea.ec.europa.eu/sites/eacea-site/files/logosbeneficaireserasmusright_en.jpg"/>
          <p:cNvPicPr/>
          <p:nvPr/>
        </p:nvPicPr>
        <p:blipFill>
          <a:blip r:embed="rId2" cstate="print"/>
          <a:srcRect r="23718" b="-73"/>
          <a:stretch>
            <a:fillRect/>
          </a:stretch>
        </p:blipFill>
        <p:spPr bwMode="auto">
          <a:xfrm>
            <a:off x="6732240" y="0"/>
            <a:ext cx="2306216" cy="648072"/>
          </a:xfrm>
          <a:prstGeom prst="rect">
            <a:avLst/>
          </a:prstGeom>
          <a:noFill/>
          <a:ln w="9525">
            <a:noFill/>
            <a:miter lim="800000"/>
            <a:headEnd/>
            <a:tailEnd/>
          </a:ln>
        </p:spPr>
      </p:pic>
    </p:spTree>
    <p:extLst>
      <p:ext uri="{BB962C8B-B14F-4D97-AF65-F5344CB8AC3E}">
        <p14:creationId xmlns:p14="http://schemas.microsoft.com/office/powerpoint/2010/main" val="908940289"/>
      </p:ext>
    </p:extLst>
  </p:cSld>
  <p:clrMapOvr>
    <a:masterClrMapping/>
  </p:clrMapOvr>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874</TotalTime>
  <Words>385</Words>
  <Application>Microsoft Office PowerPoint</Application>
  <PresentationFormat>Předvádění na obrazovce (4:3)</PresentationFormat>
  <Paragraphs>60</Paragraphs>
  <Slides>22</Slides>
  <Notes>0</Notes>
  <HiddenSlides>0</HiddenSlides>
  <MMClips>0</MMClips>
  <ScaleCrop>false</ScaleCrop>
  <HeadingPairs>
    <vt:vector size="4" baseType="variant">
      <vt:variant>
        <vt:lpstr>Motiv</vt:lpstr>
      </vt:variant>
      <vt:variant>
        <vt:i4>1</vt:i4>
      </vt:variant>
      <vt:variant>
        <vt:lpstr>Nadpisy snímků</vt:lpstr>
      </vt:variant>
      <vt:variant>
        <vt:i4>22</vt:i4>
      </vt:variant>
    </vt:vector>
  </HeadingPairs>
  <TitlesOfParts>
    <vt:vector size="23" baseType="lpstr">
      <vt:lpstr>Motiv sady Office</vt:lpstr>
      <vt:lpstr>GENDER EDUCATION ADVANCING COMPETENCES  IN CONTEXT OF CHANGING EUROPE 2017-1-CZ01-KA204-035456</vt:lpstr>
      <vt:lpstr>Retrato da igualdade de género no trabalho. Onde?  Pré-conceito e preconceito: julgamento preliminar de uma pessoa, grupo de pessoas ou comportamento formado na ausência de conhecimento suficiente sobre elas   Estereótipo: opinião simplificada e generalizada formada com base na associação de pessoas com um grupo específico. Um ponto de vista que muitas pessoas partilham sobre uma coisa ou uma categoria e que é muitas vezes total ou parcialmente falso</vt:lpstr>
      <vt:lpstr>Discriminação: atitude ou ação baseada em preconceitos ou estereótipos. Atitude ou ação em relação às pessoas, com base apenas na sua pertença a um determinado grupo (idade, sexo, etnia, religião, etc.), sem prestar atenção às suas qualidades individuais   Estigma: (marca, cicatriz, vergonha) forte desaprovação pública baseada em funcionalidades externas, rejeição pública e rotulagem</vt:lpstr>
      <vt:lpstr>Exercício 1 Participante mistério</vt:lpstr>
      <vt:lpstr>- Apercebeu-se do processo que acabámos de descrever neste exercício?   - Consegue recordar alguns estereótipos iniciados desta forma, em que fez um julgamento errado sobre alguém?</vt:lpstr>
      <vt:lpstr>Exercício 2   Sem ofensa… </vt:lpstr>
      <vt:lpstr> Participantes devem recordar e discutir uma situação em que foram vítimas de preconceitos de género, estereótipos ou discriminação ou ofenderam alguém, sem noção disso, com base em preconceitos e estereótipos de género.</vt:lpstr>
      <vt:lpstr>     Como se sentiu nessa situação?   Como é que essa memória se reflete na sua vida atual?   Se estivesse perante essa situação hoje reagiria da mesma maneira?</vt:lpstr>
      <vt:lpstr>Exercício 3 Quem é?</vt:lpstr>
      <vt:lpstr>  </vt:lpstr>
      <vt:lpstr>  </vt:lpstr>
      <vt:lpstr>Prezentace aplikace PowerPoint</vt:lpstr>
      <vt:lpstr>Prezentace aplikace PowerPoint</vt:lpstr>
      <vt:lpstr>Prezentace aplikace PowerPoint</vt:lpstr>
      <vt:lpstr>Prezentace aplikace PowerPoint</vt:lpstr>
      <vt:lpstr>1. Aliko Dangote (Nigéria, o homem negro mais rico do mundo)  2. Mendigo  3. Sadiq Khan (Mayor de Londres, origem paquistanesa  4. Donald Trump (proposto para prémio nobel da paz em 2016)  5. Tamara Samsonova (serial killer da Rússia)  6. Adriano Celentano's daughter (Rosalinda é lésbica)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EDUCATION ADVANCING COMPETENCES  IN CONTEXT OF CHANGING EUROPE 2017-1-CZ01-KA204-035456</dc:title>
  <dc:creator>Valenti</dc:creator>
  <cp:lastModifiedBy>Dita</cp:lastModifiedBy>
  <cp:revision>53</cp:revision>
  <dcterms:created xsi:type="dcterms:W3CDTF">2018-04-02T19:48:21Z</dcterms:created>
  <dcterms:modified xsi:type="dcterms:W3CDTF">2019-12-05T06:26:18Z</dcterms:modified>
</cp:coreProperties>
</file>